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4"/>
  </p:sldMasterIdLst>
  <p:notesMasterIdLst>
    <p:notesMasterId r:id="rId89"/>
  </p:notesMasterIdLst>
  <p:handoutMasterIdLst>
    <p:handoutMasterId r:id="rId90"/>
  </p:handoutMasterIdLst>
  <p:sldIdLst>
    <p:sldId id="350" r:id="rId5"/>
    <p:sldId id="410" r:id="rId6"/>
    <p:sldId id="411" r:id="rId7"/>
    <p:sldId id="412" r:id="rId8"/>
    <p:sldId id="413" r:id="rId9"/>
    <p:sldId id="414" r:id="rId10"/>
    <p:sldId id="415" r:id="rId11"/>
    <p:sldId id="416" r:id="rId12"/>
    <p:sldId id="417" r:id="rId13"/>
    <p:sldId id="418" r:id="rId14"/>
    <p:sldId id="419" r:id="rId15"/>
    <p:sldId id="420" r:id="rId16"/>
    <p:sldId id="421" r:id="rId17"/>
    <p:sldId id="422" r:id="rId18"/>
    <p:sldId id="423" r:id="rId19"/>
    <p:sldId id="424" r:id="rId20"/>
    <p:sldId id="425" r:id="rId21"/>
    <p:sldId id="446" r:id="rId22"/>
    <p:sldId id="378" r:id="rId23"/>
    <p:sldId id="379" r:id="rId24"/>
    <p:sldId id="380" r:id="rId25"/>
    <p:sldId id="381" r:id="rId26"/>
    <p:sldId id="382" r:id="rId27"/>
    <p:sldId id="383" r:id="rId28"/>
    <p:sldId id="384" r:id="rId29"/>
    <p:sldId id="385" r:id="rId30"/>
    <p:sldId id="386" r:id="rId31"/>
    <p:sldId id="387" r:id="rId32"/>
    <p:sldId id="388" r:id="rId33"/>
    <p:sldId id="389" r:id="rId34"/>
    <p:sldId id="449" r:id="rId35"/>
    <p:sldId id="395" r:id="rId36"/>
    <p:sldId id="396" r:id="rId37"/>
    <p:sldId id="397" r:id="rId38"/>
    <p:sldId id="398" r:id="rId39"/>
    <p:sldId id="399" r:id="rId40"/>
    <p:sldId id="400" r:id="rId41"/>
    <p:sldId id="401" r:id="rId42"/>
    <p:sldId id="402" r:id="rId43"/>
    <p:sldId id="403" r:id="rId44"/>
    <p:sldId id="448" r:id="rId45"/>
    <p:sldId id="451" r:id="rId46"/>
    <p:sldId id="366" r:id="rId47"/>
    <p:sldId id="352" r:id="rId48"/>
    <p:sldId id="353" r:id="rId49"/>
    <p:sldId id="356" r:id="rId50"/>
    <p:sldId id="358" r:id="rId51"/>
    <p:sldId id="359" r:id="rId52"/>
    <p:sldId id="357" r:id="rId53"/>
    <p:sldId id="362" r:id="rId54"/>
    <p:sldId id="365" r:id="rId55"/>
    <p:sldId id="360" r:id="rId56"/>
    <p:sldId id="363" r:id="rId57"/>
    <p:sldId id="364" r:id="rId58"/>
    <p:sldId id="450" r:id="rId59"/>
    <p:sldId id="371" r:id="rId60"/>
    <p:sldId id="372" r:id="rId61"/>
    <p:sldId id="373" r:id="rId62"/>
    <p:sldId id="374" r:id="rId63"/>
    <p:sldId id="375" r:id="rId64"/>
    <p:sldId id="376" r:id="rId65"/>
    <p:sldId id="377" r:id="rId66"/>
    <p:sldId id="438" r:id="rId67"/>
    <p:sldId id="440" r:id="rId68"/>
    <p:sldId id="426" r:id="rId69"/>
    <p:sldId id="427" r:id="rId70"/>
    <p:sldId id="428" r:id="rId71"/>
    <p:sldId id="429" r:id="rId72"/>
    <p:sldId id="430" r:id="rId73"/>
    <p:sldId id="431" r:id="rId74"/>
    <p:sldId id="432" r:id="rId75"/>
    <p:sldId id="433" r:id="rId76"/>
    <p:sldId id="434" r:id="rId77"/>
    <p:sldId id="435" r:id="rId78"/>
    <p:sldId id="436" r:id="rId79"/>
    <p:sldId id="437" r:id="rId80"/>
    <p:sldId id="404" r:id="rId81"/>
    <p:sldId id="445" r:id="rId82"/>
    <p:sldId id="443" r:id="rId83"/>
    <p:sldId id="444" r:id="rId84"/>
    <p:sldId id="405" r:id="rId85"/>
    <p:sldId id="406" r:id="rId86"/>
    <p:sldId id="407" r:id="rId87"/>
    <p:sldId id="408" r:id="rId88"/>
  </p:sldIdLst>
  <p:sldSz cx="9144000" cy="6858000" type="screen4x3"/>
  <p:notesSz cx="6797675" cy="9982200"/>
  <p:defaultText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36A84D-C5A4-4089-AD42-4A25B65EC5B2}">
          <p14:sldIdLst>
            <p14:sldId id="350"/>
            <p14:sldId id="410"/>
            <p14:sldId id="411"/>
            <p14:sldId id="412"/>
            <p14:sldId id="413"/>
            <p14:sldId id="414"/>
            <p14:sldId id="415"/>
            <p14:sldId id="416"/>
            <p14:sldId id="417"/>
            <p14:sldId id="418"/>
            <p14:sldId id="419"/>
            <p14:sldId id="420"/>
            <p14:sldId id="421"/>
            <p14:sldId id="422"/>
            <p14:sldId id="423"/>
            <p14:sldId id="424"/>
            <p14:sldId id="425"/>
            <p14:sldId id="446"/>
            <p14:sldId id="378"/>
            <p14:sldId id="379"/>
            <p14:sldId id="380"/>
            <p14:sldId id="381"/>
            <p14:sldId id="382"/>
            <p14:sldId id="383"/>
            <p14:sldId id="384"/>
            <p14:sldId id="385"/>
            <p14:sldId id="386"/>
            <p14:sldId id="387"/>
            <p14:sldId id="388"/>
            <p14:sldId id="389"/>
            <p14:sldId id="449"/>
            <p14:sldId id="395"/>
            <p14:sldId id="396"/>
            <p14:sldId id="397"/>
            <p14:sldId id="398"/>
            <p14:sldId id="399"/>
            <p14:sldId id="400"/>
            <p14:sldId id="401"/>
            <p14:sldId id="402"/>
            <p14:sldId id="403"/>
            <p14:sldId id="448"/>
            <p14:sldId id="451"/>
            <p14:sldId id="366"/>
            <p14:sldId id="352"/>
            <p14:sldId id="353"/>
            <p14:sldId id="356"/>
            <p14:sldId id="358"/>
            <p14:sldId id="359"/>
            <p14:sldId id="357"/>
            <p14:sldId id="362"/>
            <p14:sldId id="365"/>
            <p14:sldId id="360"/>
            <p14:sldId id="363"/>
            <p14:sldId id="364"/>
            <p14:sldId id="450"/>
            <p14:sldId id="371"/>
            <p14:sldId id="372"/>
            <p14:sldId id="373"/>
            <p14:sldId id="374"/>
            <p14:sldId id="375"/>
            <p14:sldId id="376"/>
            <p14:sldId id="377"/>
            <p14:sldId id="438"/>
            <p14:sldId id="440"/>
            <p14:sldId id="426"/>
            <p14:sldId id="427"/>
            <p14:sldId id="428"/>
            <p14:sldId id="429"/>
            <p14:sldId id="430"/>
            <p14:sldId id="431"/>
            <p14:sldId id="432"/>
            <p14:sldId id="433"/>
            <p14:sldId id="434"/>
            <p14:sldId id="435"/>
            <p14:sldId id="436"/>
            <p14:sldId id="437"/>
            <p14:sldId id="404"/>
            <p14:sldId id="445"/>
            <p14:sldId id="443"/>
            <p14:sldId id="444"/>
            <p14:sldId id="405"/>
            <p14:sldId id="406"/>
            <p14:sldId id="407"/>
            <p14:sldId id="408"/>
          </p14:sldIdLst>
        </p14:section>
        <p14:section name="Untitled Section" id="{7156859A-DFE8-4E7E-8888-36F5D5780C8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66" autoAdjust="0"/>
    <p:restoredTop sz="78941" autoAdjust="0"/>
  </p:normalViewPr>
  <p:slideViewPr>
    <p:cSldViewPr>
      <p:cViewPr varScale="1">
        <p:scale>
          <a:sx n="59" d="100"/>
          <a:sy n="59" d="100"/>
        </p:scale>
        <p:origin x="1956" y="60"/>
      </p:cViewPr>
      <p:guideLst>
        <p:guide orient="horz" pos="2160"/>
        <p:guide pos="2880"/>
      </p:guideLst>
    </p:cSldViewPr>
  </p:slideViewPr>
  <p:outlineViewPr>
    <p:cViewPr>
      <p:scale>
        <a:sx n="33" d="100"/>
        <a:sy n="33" d="100"/>
      </p:scale>
      <p:origin x="0" y="42"/>
    </p:cViewPr>
  </p:outlineViewPr>
  <p:notesTextViewPr>
    <p:cViewPr>
      <p:scale>
        <a:sx n="3" d="2"/>
        <a:sy n="3" d="2"/>
      </p:scale>
      <p:origin x="0" y="0"/>
    </p:cViewPr>
  </p:notesTextViewPr>
  <p:sorterViewPr>
    <p:cViewPr>
      <p:scale>
        <a:sx n="85" d="100"/>
        <a:sy n="8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9110"/>
          </a:xfrm>
          <a:prstGeom prst="rect">
            <a:avLst/>
          </a:prstGeom>
        </p:spPr>
        <p:txBody>
          <a:bodyPr vert="horz" lIns="91440" tIns="45720" rIns="91440" bIns="45720" rtlCol="0"/>
          <a:lstStyle>
            <a:lvl1pPr algn="l">
              <a:defRPr sz="1200"/>
            </a:lvl1pPr>
          </a:lstStyle>
          <a:p>
            <a:endParaRPr lang="da-DK" dirty="0"/>
          </a:p>
        </p:txBody>
      </p:sp>
      <p:sp>
        <p:nvSpPr>
          <p:cNvPr id="3" name="Date Placeholder 2"/>
          <p:cNvSpPr>
            <a:spLocks noGrp="1"/>
          </p:cNvSpPr>
          <p:nvPr>
            <p:ph type="dt" sz="quarter" idx="1"/>
          </p:nvPr>
        </p:nvSpPr>
        <p:spPr>
          <a:xfrm>
            <a:off x="3850443" y="0"/>
            <a:ext cx="2945659" cy="499110"/>
          </a:xfrm>
          <a:prstGeom prst="rect">
            <a:avLst/>
          </a:prstGeom>
        </p:spPr>
        <p:txBody>
          <a:bodyPr vert="horz" lIns="91440" tIns="45720" rIns="91440" bIns="45720" rtlCol="0"/>
          <a:lstStyle>
            <a:lvl1pPr algn="r">
              <a:defRPr sz="1200"/>
            </a:lvl1pPr>
          </a:lstStyle>
          <a:p>
            <a:fld id="{4F29DC90-946B-4582-A884-4C00DC347FC4}" type="datetimeFigureOut">
              <a:rPr lang="da-DK" smtClean="0"/>
              <a:pPr/>
              <a:t>26-01-2016</a:t>
            </a:fld>
            <a:endParaRPr lang="da-DK" dirty="0"/>
          </a:p>
        </p:txBody>
      </p:sp>
      <p:sp>
        <p:nvSpPr>
          <p:cNvPr id="4" name="Footer Placeholder 3"/>
          <p:cNvSpPr>
            <a:spLocks noGrp="1"/>
          </p:cNvSpPr>
          <p:nvPr>
            <p:ph type="ftr" sz="quarter" idx="2"/>
          </p:nvPr>
        </p:nvSpPr>
        <p:spPr>
          <a:xfrm>
            <a:off x="0" y="9481358"/>
            <a:ext cx="2945659" cy="499110"/>
          </a:xfrm>
          <a:prstGeom prst="rect">
            <a:avLst/>
          </a:prstGeom>
        </p:spPr>
        <p:txBody>
          <a:bodyPr vert="horz" lIns="91440" tIns="45720" rIns="91440" bIns="45720" rtlCol="0" anchor="b"/>
          <a:lstStyle>
            <a:lvl1pPr algn="l">
              <a:defRPr sz="1200"/>
            </a:lvl1pPr>
          </a:lstStyle>
          <a:p>
            <a:endParaRPr lang="da-DK" dirty="0"/>
          </a:p>
        </p:txBody>
      </p:sp>
      <p:sp>
        <p:nvSpPr>
          <p:cNvPr id="5" name="Slide Number Placeholder 4"/>
          <p:cNvSpPr>
            <a:spLocks noGrp="1"/>
          </p:cNvSpPr>
          <p:nvPr>
            <p:ph type="sldNum" sz="quarter" idx="3"/>
          </p:nvPr>
        </p:nvSpPr>
        <p:spPr>
          <a:xfrm>
            <a:off x="3850443" y="9481358"/>
            <a:ext cx="2945659" cy="499110"/>
          </a:xfrm>
          <a:prstGeom prst="rect">
            <a:avLst/>
          </a:prstGeom>
        </p:spPr>
        <p:txBody>
          <a:bodyPr vert="horz" lIns="91440" tIns="45720" rIns="91440" bIns="45720" rtlCol="0" anchor="b"/>
          <a:lstStyle>
            <a:lvl1pPr algn="r">
              <a:defRPr sz="1200"/>
            </a:lvl1pPr>
          </a:lstStyle>
          <a:p>
            <a:fld id="{10D8CC68-1FB9-44CF-8681-84712B6FB89E}" type="slidenum">
              <a:rPr lang="da-DK" smtClean="0"/>
              <a:pPr/>
              <a:t>‹#›</a:t>
            </a:fld>
            <a:endParaRPr lang="da-DK" dirty="0"/>
          </a:p>
        </p:txBody>
      </p:sp>
    </p:spTree>
    <p:extLst>
      <p:ext uri="{BB962C8B-B14F-4D97-AF65-F5344CB8AC3E}">
        <p14:creationId xmlns:p14="http://schemas.microsoft.com/office/powerpoint/2010/main" val="39884004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9110"/>
          </a:xfrm>
          <a:prstGeom prst="rect">
            <a:avLst/>
          </a:prstGeom>
        </p:spPr>
        <p:txBody>
          <a:bodyPr vert="horz" lIns="91440" tIns="45720" rIns="91440" bIns="45720" rtlCol="0"/>
          <a:lstStyle>
            <a:lvl1pPr algn="l">
              <a:defRPr sz="1200"/>
            </a:lvl1pPr>
          </a:lstStyle>
          <a:p>
            <a:endParaRPr lang="da-DK" dirty="0"/>
          </a:p>
        </p:txBody>
      </p:sp>
      <p:sp>
        <p:nvSpPr>
          <p:cNvPr id="3" name="Date Placeholder 2"/>
          <p:cNvSpPr>
            <a:spLocks noGrp="1"/>
          </p:cNvSpPr>
          <p:nvPr>
            <p:ph type="dt" idx="1"/>
          </p:nvPr>
        </p:nvSpPr>
        <p:spPr>
          <a:xfrm>
            <a:off x="3850443" y="0"/>
            <a:ext cx="2945659" cy="499110"/>
          </a:xfrm>
          <a:prstGeom prst="rect">
            <a:avLst/>
          </a:prstGeom>
        </p:spPr>
        <p:txBody>
          <a:bodyPr vert="horz" lIns="91440" tIns="45720" rIns="91440" bIns="45720" rtlCol="0"/>
          <a:lstStyle>
            <a:lvl1pPr algn="r">
              <a:defRPr sz="1200"/>
            </a:lvl1pPr>
          </a:lstStyle>
          <a:p>
            <a:fld id="{2B5C480C-16EB-4FFC-9C74-EE47E1DE4484}" type="datetimeFigureOut">
              <a:rPr lang="da-DK" smtClean="0"/>
              <a:pPr/>
              <a:t>26-01-2016</a:t>
            </a:fld>
            <a:endParaRPr lang="da-DK" dirty="0"/>
          </a:p>
        </p:txBody>
      </p:sp>
      <p:sp>
        <p:nvSpPr>
          <p:cNvPr id="4" name="Slide Image Placeholder 3"/>
          <p:cNvSpPr>
            <a:spLocks noGrp="1" noRot="1" noChangeAspect="1"/>
          </p:cNvSpPr>
          <p:nvPr>
            <p:ph type="sldImg" idx="2"/>
          </p:nvPr>
        </p:nvSpPr>
        <p:spPr>
          <a:xfrm>
            <a:off x="903288" y="749300"/>
            <a:ext cx="4991100" cy="3743325"/>
          </a:xfrm>
          <a:prstGeom prst="rect">
            <a:avLst/>
          </a:prstGeom>
          <a:noFill/>
          <a:ln w="12700">
            <a:solidFill>
              <a:prstClr val="black"/>
            </a:solidFill>
          </a:ln>
        </p:spPr>
        <p:txBody>
          <a:bodyPr vert="horz" lIns="91440" tIns="45720" rIns="91440" bIns="45720" rtlCol="0" anchor="ctr"/>
          <a:lstStyle/>
          <a:p>
            <a:endParaRPr lang="da-DK" dirty="0"/>
          </a:p>
        </p:txBody>
      </p:sp>
      <p:sp>
        <p:nvSpPr>
          <p:cNvPr id="5" name="Notes Placeholder 4"/>
          <p:cNvSpPr>
            <a:spLocks noGrp="1"/>
          </p:cNvSpPr>
          <p:nvPr>
            <p:ph type="body" sz="quarter" idx="3"/>
          </p:nvPr>
        </p:nvSpPr>
        <p:spPr>
          <a:xfrm>
            <a:off x="679768" y="4741545"/>
            <a:ext cx="5438140" cy="449199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6" name="Footer Placeholder 5"/>
          <p:cNvSpPr>
            <a:spLocks noGrp="1"/>
          </p:cNvSpPr>
          <p:nvPr>
            <p:ph type="ftr" sz="quarter" idx="4"/>
          </p:nvPr>
        </p:nvSpPr>
        <p:spPr>
          <a:xfrm>
            <a:off x="0" y="9481358"/>
            <a:ext cx="2945659" cy="499110"/>
          </a:xfrm>
          <a:prstGeom prst="rect">
            <a:avLst/>
          </a:prstGeom>
        </p:spPr>
        <p:txBody>
          <a:bodyPr vert="horz" lIns="91440" tIns="45720" rIns="91440" bIns="45720" rtlCol="0" anchor="b"/>
          <a:lstStyle>
            <a:lvl1pPr algn="l">
              <a:defRPr sz="1200"/>
            </a:lvl1pPr>
          </a:lstStyle>
          <a:p>
            <a:endParaRPr lang="da-DK" dirty="0"/>
          </a:p>
        </p:txBody>
      </p:sp>
      <p:sp>
        <p:nvSpPr>
          <p:cNvPr id="7" name="Slide Number Placeholder 6"/>
          <p:cNvSpPr>
            <a:spLocks noGrp="1"/>
          </p:cNvSpPr>
          <p:nvPr>
            <p:ph type="sldNum" sz="quarter" idx="5"/>
          </p:nvPr>
        </p:nvSpPr>
        <p:spPr>
          <a:xfrm>
            <a:off x="3850443" y="9481358"/>
            <a:ext cx="2945659" cy="499110"/>
          </a:xfrm>
          <a:prstGeom prst="rect">
            <a:avLst/>
          </a:prstGeom>
        </p:spPr>
        <p:txBody>
          <a:bodyPr vert="horz" lIns="91440" tIns="45720" rIns="91440" bIns="45720" rtlCol="0" anchor="b"/>
          <a:lstStyle>
            <a:lvl1pPr algn="r">
              <a:defRPr sz="1200"/>
            </a:lvl1pPr>
          </a:lstStyle>
          <a:p>
            <a:fld id="{B9734F96-7781-4AC0-8D4C-011287668BA3}" type="slidenum">
              <a:rPr lang="da-DK" smtClean="0"/>
              <a:pPr/>
              <a:t>‹#›</a:t>
            </a:fld>
            <a:endParaRPr lang="da-DK" dirty="0"/>
          </a:p>
        </p:txBody>
      </p:sp>
    </p:spTree>
    <p:extLst>
      <p:ext uri="{BB962C8B-B14F-4D97-AF65-F5344CB8AC3E}">
        <p14:creationId xmlns:p14="http://schemas.microsoft.com/office/powerpoint/2010/main" val="2079906885"/>
      </p:ext>
    </p:extLst>
  </p:cSld>
  <p:clrMap bg1="lt1" tx1="dk1" bg2="lt2" tx2="dk2" accent1="accent1" accent2="accent2" accent3="accent3" accent4="accent4" accent5="accent5" accent6="accent6" hlink="hlink" folHlink="folHlink"/>
  <p:hf hdr="0" ftr="0" dt="0"/>
  <p:notesStyle>
    <a:lvl1pPr marL="0" algn="l" defTabSz="913040" rtl="0" eaLnBrk="1" latinLnBrk="0" hangingPunct="1">
      <a:defRPr sz="1200" kern="1200">
        <a:solidFill>
          <a:schemeClr val="tx1"/>
        </a:solidFill>
        <a:latin typeface="+mn-lt"/>
        <a:ea typeface="+mn-ea"/>
        <a:cs typeface="+mn-cs"/>
      </a:defRPr>
    </a:lvl1pPr>
    <a:lvl2pPr marL="456514" algn="l" defTabSz="913040" rtl="0" eaLnBrk="1" latinLnBrk="0" hangingPunct="1">
      <a:defRPr sz="1200" kern="1200">
        <a:solidFill>
          <a:schemeClr val="tx1"/>
        </a:solidFill>
        <a:latin typeface="+mn-lt"/>
        <a:ea typeface="+mn-ea"/>
        <a:cs typeface="+mn-cs"/>
      </a:defRPr>
    </a:lvl2pPr>
    <a:lvl3pPr marL="913040" algn="l" defTabSz="913040" rtl="0" eaLnBrk="1" latinLnBrk="0" hangingPunct="1">
      <a:defRPr sz="1200" kern="1200">
        <a:solidFill>
          <a:schemeClr val="tx1"/>
        </a:solidFill>
        <a:latin typeface="+mn-lt"/>
        <a:ea typeface="+mn-ea"/>
        <a:cs typeface="+mn-cs"/>
      </a:defRPr>
    </a:lvl3pPr>
    <a:lvl4pPr marL="1369570" algn="l" defTabSz="913040" rtl="0" eaLnBrk="1" latinLnBrk="0" hangingPunct="1">
      <a:defRPr sz="1200" kern="1200">
        <a:solidFill>
          <a:schemeClr val="tx1"/>
        </a:solidFill>
        <a:latin typeface="+mn-lt"/>
        <a:ea typeface="+mn-ea"/>
        <a:cs typeface="+mn-cs"/>
      </a:defRPr>
    </a:lvl4pPr>
    <a:lvl5pPr marL="1826089" algn="l" defTabSz="913040" rtl="0" eaLnBrk="1" latinLnBrk="0" hangingPunct="1">
      <a:defRPr sz="1200" kern="1200">
        <a:solidFill>
          <a:schemeClr val="tx1"/>
        </a:solidFill>
        <a:latin typeface="+mn-lt"/>
        <a:ea typeface="+mn-ea"/>
        <a:cs typeface="+mn-cs"/>
      </a:defRPr>
    </a:lvl5pPr>
    <a:lvl6pPr marL="2282607" algn="l" defTabSz="913040" rtl="0" eaLnBrk="1" latinLnBrk="0" hangingPunct="1">
      <a:defRPr sz="1200" kern="1200">
        <a:solidFill>
          <a:schemeClr val="tx1"/>
        </a:solidFill>
        <a:latin typeface="+mn-lt"/>
        <a:ea typeface="+mn-ea"/>
        <a:cs typeface="+mn-cs"/>
      </a:defRPr>
    </a:lvl6pPr>
    <a:lvl7pPr marL="2739135" algn="l" defTabSz="913040" rtl="0" eaLnBrk="1" latinLnBrk="0" hangingPunct="1">
      <a:defRPr sz="1200" kern="1200">
        <a:solidFill>
          <a:schemeClr val="tx1"/>
        </a:solidFill>
        <a:latin typeface="+mn-lt"/>
        <a:ea typeface="+mn-ea"/>
        <a:cs typeface="+mn-cs"/>
      </a:defRPr>
    </a:lvl7pPr>
    <a:lvl8pPr marL="3195653" algn="l" defTabSz="913040" rtl="0" eaLnBrk="1" latinLnBrk="0" hangingPunct="1">
      <a:defRPr sz="1200" kern="1200">
        <a:solidFill>
          <a:schemeClr val="tx1"/>
        </a:solidFill>
        <a:latin typeface="+mn-lt"/>
        <a:ea typeface="+mn-ea"/>
        <a:cs typeface="+mn-cs"/>
      </a:defRPr>
    </a:lvl8pPr>
    <a:lvl9pPr marL="3652177" algn="l" defTabSz="913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1</a:t>
            </a:fld>
            <a:endParaRPr lang="da-DK" dirty="0"/>
          </a:p>
        </p:txBody>
      </p:sp>
    </p:spTree>
    <p:extLst>
      <p:ext uri="{BB962C8B-B14F-4D97-AF65-F5344CB8AC3E}">
        <p14:creationId xmlns:p14="http://schemas.microsoft.com/office/powerpoint/2010/main" val="2311160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10</a:t>
            </a:fld>
            <a:endParaRPr lang="da-DK" dirty="0"/>
          </a:p>
        </p:txBody>
      </p:sp>
    </p:spTree>
    <p:extLst>
      <p:ext uri="{BB962C8B-B14F-4D97-AF65-F5344CB8AC3E}">
        <p14:creationId xmlns:p14="http://schemas.microsoft.com/office/powerpoint/2010/main" val="3461690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11</a:t>
            </a:fld>
            <a:endParaRPr lang="da-DK" dirty="0"/>
          </a:p>
        </p:txBody>
      </p:sp>
    </p:spTree>
    <p:extLst>
      <p:ext uri="{BB962C8B-B14F-4D97-AF65-F5344CB8AC3E}">
        <p14:creationId xmlns:p14="http://schemas.microsoft.com/office/powerpoint/2010/main" val="1859148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12</a:t>
            </a:fld>
            <a:endParaRPr lang="da-DK" dirty="0"/>
          </a:p>
        </p:txBody>
      </p:sp>
    </p:spTree>
    <p:extLst>
      <p:ext uri="{BB962C8B-B14F-4D97-AF65-F5344CB8AC3E}">
        <p14:creationId xmlns:p14="http://schemas.microsoft.com/office/powerpoint/2010/main" val="3543645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13</a:t>
            </a:fld>
            <a:endParaRPr lang="da-DK" dirty="0"/>
          </a:p>
        </p:txBody>
      </p:sp>
    </p:spTree>
    <p:extLst>
      <p:ext uri="{BB962C8B-B14F-4D97-AF65-F5344CB8AC3E}">
        <p14:creationId xmlns:p14="http://schemas.microsoft.com/office/powerpoint/2010/main" val="3427628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14</a:t>
            </a:fld>
            <a:endParaRPr lang="da-DK" dirty="0"/>
          </a:p>
        </p:txBody>
      </p:sp>
    </p:spTree>
    <p:extLst>
      <p:ext uri="{BB962C8B-B14F-4D97-AF65-F5344CB8AC3E}">
        <p14:creationId xmlns:p14="http://schemas.microsoft.com/office/powerpoint/2010/main" val="672750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15</a:t>
            </a:fld>
            <a:endParaRPr lang="da-DK" dirty="0"/>
          </a:p>
        </p:txBody>
      </p:sp>
    </p:spTree>
    <p:extLst>
      <p:ext uri="{BB962C8B-B14F-4D97-AF65-F5344CB8AC3E}">
        <p14:creationId xmlns:p14="http://schemas.microsoft.com/office/powerpoint/2010/main" val="1437863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16</a:t>
            </a:fld>
            <a:endParaRPr lang="da-DK" dirty="0"/>
          </a:p>
        </p:txBody>
      </p:sp>
    </p:spTree>
    <p:extLst>
      <p:ext uri="{BB962C8B-B14F-4D97-AF65-F5344CB8AC3E}">
        <p14:creationId xmlns:p14="http://schemas.microsoft.com/office/powerpoint/2010/main" val="1227293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17</a:t>
            </a:fld>
            <a:endParaRPr lang="da-DK" dirty="0"/>
          </a:p>
        </p:txBody>
      </p:sp>
    </p:spTree>
    <p:extLst>
      <p:ext uri="{BB962C8B-B14F-4D97-AF65-F5344CB8AC3E}">
        <p14:creationId xmlns:p14="http://schemas.microsoft.com/office/powerpoint/2010/main" val="1282913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18</a:t>
            </a:fld>
            <a:endParaRPr lang="da-DK" dirty="0"/>
          </a:p>
        </p:txBody>
      </p:sp>
    </p:spTree>
    <p:extLst>
      <p:ext uri="{BB962C8B-B14F-4D97-AF65-F5344CB8AC3E}">
        <p14:creationId xmlns:p14="http://schemas.microsoft.com/office/powerpoint/2010/main" val="431154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19</a:t>
            </a:fld>
            <a:endParaRPr lang="da-DK" dirty="0"/>
          </a:p>
        </p:txBody>
      </p:sp>
    </p:spTree>
    <p:extLst>
      <p:ext uri="{BB962C8B-B14F-4D97-AF65-F5344CB8AC3E}">
        <p14:creationId xmlns:p14="http://schemas.microsoft.com/office/powerpoint/2010/main" val="2030442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2</a:t>
            </a:fld>
            <a:endParaRPr lang="da-DK" dirty="0"/>
          </a:p>
        </p:txBody>
      </p:sp>
    </p:spTree>
    <p:extLst>
      <p:ext uri="{BB962C8B-B14F-4D97-AF65-F5344CB8AC3E}">
        <p14:creationId xmlns:p14="http://schemas.microsoft.com/office/powerpoint/2010/main" val="81219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20</a:t>
            </a:fld>
            <a:endParaRPr lang="da-DK" dirty="0"/>
          </a:p>
        </p:txBody>
      </p:sp>
    </p:spTree>
    <p:extLst>
      <p:ext uri="{BB962C8B-B14F-4D97-AF65-F5344CB8AC3E}">
        <p14:creationId xmlns:p14="http://schemas.microsoft.com/office/powerpoint/2010/main" val="646925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21</a:t>
            </a:fld>
            <a:endParaRPr lang="da-DK" dirty="0"/>
          </a:p>
        </p:txBody>
      </p:sp>
    </p:spTree>
    <p:extLst>
      <p:ext uri="{BB962C8B-B14F-4D97-AF65-F5344CB8AC3E}">
        <p14:creationId xmlns:p14="http://schemas.microsoft.com/office/powerpoint/2010/main" val="3730209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22</a:t>
            </a:fld>
            <a:endParaRPr lang="da-DK" dirty="0"/>
          </a:p>
        </p:txBody>
      </p:sp>
    </p:spTree>
    <p:extLst>
      <p:ext uri="{BB962C8B-B14F-4D97-AF65-F5344CB8AC3E}">
        <p14:creationId xmlns:p14="http://schemas.microsoft.com/office/powerpoint/2010/main" val="3343422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23</a:t>
            </a:fld>
            <a:endParaRPr lang="da-DK" dirty="0"/>
          </a:p>
        </p:txBody>
      </p:sp>
    </p:spTree>
    <p:extLst>
      <p:ext uri="{BB962C8B-B14F-4D97-AF65-F5344CB8AC3E}">
        <p14:creationId xmlns:p14="http://schemas.microsoft.com/office/powerpoint/2010/main" val="3028985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24</a:t>
            </a:fld>
            <a:endParaRPr lang="da-DK" dirty="0"/>
          </a:p>
        </p:txBody>
      </p:sp>
    </p:spTree>
    <p:extLst>
      <p:ext uri="{BB962C8B-B14F-4D97-AF65-F5344CB8AC3E}">
        <p14:creationId xmlns:p14="http://schemas.microsoft.com/office/powerpoint/2010/main" val="3459472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25</a:t>
            </a:fld>
            <a:endParaRPr lang="da-DK" dirty="0"/>
          </a:p>
        </p:txBody>
      </p:sp>
    </p:spTree>
    <p:extLst>
      <p:ext uri="{BB962C8B-B14F-4D97-AF65-F5344CB8AC3E}">
        <p14:creationId xmlns:p14="http://schemas.microsoft.com/office/powerpoint/2010/main" val="33391983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26</a:t>
            </a:fld>
            <a:endParaRPr lang="da-DK" dirty="0"/>
          </a:p>
        </p:txBody>
      </p:sp>
    </p:spTree>
    <p:extLst>
      <p:ext uri="{BB962C8B-B14F-4D97-AF65-F5344CB8AC3E}">
        <p14:creationId xmlns:p14="http://schemas.microsoft.com/office/powerpoint/2010/main" val="41045725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27</a:t>
            </a:fld>
            <a:endParaRPr lang="da-DK" dirty="0"/>
          </a:p>
        </p:txBody>
      </p:sp>
    </p:spTree>
    <p:extLst>
      <p:ext uri="{BB962C8B-B14F-4D97-AF65-F5344CB8AC3E}">
        <p14:creationId xmlns:p14="http://schemas.microsoft.com/office/powerpoint/2010/main" val="115131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28</a:t>
            </a:fld>
            <a:endParaRPr lang="da-DK" dirty="0"/>
          </a:p>
        </p:txBody>
      </p:sp>
    </p:spTree>
    <p:extLst>
      <p:ext uri="{BB962C8B-B14F-4D97-AF65-F5344CB8AC3E}">
        <p14:creationId xmlns:p14="http://schemas.microsoft.com/office/powerpoint/2010/main" val="989141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29</a:t>
            </a:fld>
            <a:endParaRPr lang="da-DK" dirty="0"/>
          </a:p>
        </p:txBody>
      </p:sp>
    </p:spTree>
    <p:extLst>
      <p:ext uri="{BB962C8B-B14F-4D97-AF65-F5344CB8AC3E}">
        <p14:creationId xmlns:p14="http://schemas.microsoft.com/office/powerpoint/2010/main" val="1965897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3</a:t>
            </a:fld>
            <a:endParaRPr lang="da-DK" dirty="0"/>
          </a:p>
        </p:txBody>
      </p:sp>
    </p:spTree>
    <p:extLst>
      <p:ext uri="{BB962C8B-B14F-4D97-AF65-F5344CB8AC3E}">
        <p14:creationId xmlns:p14="http://schemas.microsoft.com/office/powerpoint/2010/main" val="8910474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30</a:t>
            </a:fld>
            <a:endParaRPr lang="da-DK" dirty="0"/>
          </a:p>
        </p:txBody>
      </p:sp>
    </p:spTree>
    <p:extLst>
      <p:ext uri="{BB962C8B-B14F-4D97-AF65-F5344CB8AC3E}">
        <p14:creationId xmlns:p14="http://schemas.microsoft.com/office/powerpoint/2010/main" val="2945708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31</a:t>
            </a:fld>
            <a:endParaRPr lang="da-DK" dirty="0"/>
          </a:p>
        </p:txBody>
      </p:sp>
    </p:spTree>
    <p:extLst>
      <p:ext uri="{BB962C8B-B14F-4D97-AF65-F5344CB8AC3E}">
        <p14:creationId xmlns:p14="http://schemas.microsoft.com/office/powerpoint/2010/main" val="5017528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32</a:t>
            </a:fld>
            <a:endParaRPr lang="da-DK" dirty="0"/>
          </a:p>
        </p:txBody>
      </p:sp>
    </p:spTree>
    <p:extLst>
      <p:ext uri="{BB962C8B-B14F-4D97-AF65-F5344CB8AC3E}">
        <p14:creationId xmlns:p14="http://schemas.microsoft.com/office/powerpoint/2010/main" val="3738465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33</a:t>
            </a:fld>
            <a:endParaRPr lang="da-DK" dirty="0"/>
          </a:p>
        </p:txBody>
      </p:sp>
    </p:spTree>
    <p:extLst>
      <p:ext uri="{BB962C8B-B14F-4D97-AF65-F5344CB8AC3E}">
        <p14:creationId xmlns:p14="http://schemas.microsoft.com/office/powerpoint/2010/main" val="873605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34</a:t>
            </a:fld>
            <a:endParaRPr lang="da-DK" dirty="0"/>
          </a:p>
        </p:txBody>
      </p:sp>
    </p:spTree>
    <p:extLst>
      <p:ext uri="{BB962C8B-B14F-4D97-AF65-F5344CB8AC3E}">
        <p14:creationId xmlns:p14="http://schemas.microsoft.com/office/powerpoint/2010/main" val="2327090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35</a:t>
            </a:fld>
            <a:endParaRPr lang="da-DK" dirty="0"/>
          </a:p>
        </p:txBody>
      </p:sp>
    </p:spTree>
    <p:extLst>
      <p:ext uri="{BB962C8B-B14F-4D97-AF65-F5344CB8AC3E}">
        <p14:creationId xmlns:p14="http://schemas.microsoft.com/office/powerpoint/2010/main" val="8232871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36</a:t>
            </a:fld>
            <a:endParaRPr lang="da-DK" dirty="0"/>
          </a:p>
        </p:txBody>
      </p:sp>
    </p:spTree>
    <p:extLst>
      <p:ext uri="{BB962C8B-B14F-4D97-AF65-F5344CB8AC3E}">
        <p14:creationId xmlns:p14="http://schemas.microsoft.com/office/powerpoint/2010/main" val="1369158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37</a:t>
            </a:fld>
            <a:endParaRPr lang="da-DK" dirty="0"/>
          </a:p>
        </p:txBody>
      </p:sp>
    </p:spTree>
    <p:extLst>
      <p:ext uri="{BB962C8B-B14F-4D97-AF65-F5344CB8AC3E}">
        <p14:creationId xmlns:p14="http://schemas.microsoft.com/office/powerpoint/2010/main" val="15154582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38</a:t>
            </a:fld>
            <a:endParaRPr lang="da-DK" dirty="0"/>
          </a:p>
        </p:txBody>
      </p:sp>
    </p:spTree>
    <p:extLst>
      <p:ext uri="{BB962C8B-B14F-4D97-AF65-F5344CB8AC3E}">
        <p14:creationId xmlns:p14="http://schemas.microsoft.com/office/powerpoint/2010/main" val="1724505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39</a:t>
            </a:fld>
            <a:endParaRPr lang="da-DK" dirty="0"/>
          </a:p>
        </p:txBody>
      </p:sp>
    </p:spTree>
    <p:extLst>
      <p:ext uri="{BB962C8B-B14F-4D97-AF65-F5344CB8AC3E}">
        <p14:creationId xmlns:p14="http://schemas.microsoft.com/office/powerpoint/2010/main" val="693215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a:t>
            </a:fld>
            <a:endParaRPr lang="da-DK" dirty="0"/>
          </a:p>
        </p:txBody>
      </p:sp>
    </p:spTree>
    <p:extLst>
      <p:ext uri="{BB962C8B-B14F-4D97-AF65-F5344CB8AC3E}">
        <p14:creationId xmlns:p14="http://schemas.microsoft.com/office/powerpoint/2010/main" val="33507115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40</a:t>
            </a:fld>
            <a:endParaRPr lang="da-DK" dirty="0"/>
          </a:p>
        </p:txBody>
      </p:sp>
    </p:spTree>
    <p:extLst>
      <p:ext uri="{BB962C8B-B14F-4D97-AF65-F5344CB8AC3E}">
        <p14:creationId xmlns:p14="http://schemas.microsoft.com/office/powerpoint/2010/main" val="18499647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41</a:t>
            </a:fld>
            <a:endParaRPr lang="da-DK" dirty="0"/>
          </a:p>
        </p:txBody>
      </p:sp>
    </p:spTree>
    <p:extLst>
      <p:ext uri="{BB962C8B-B14F-4D97-AF65-F5344CB8AC3E}">
        <p14:creationId xmlns:p14="http://schemas.microsoft.com/office/powerpoint/2010/main" val="1665173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42</a:t>
            </a:fld>
            <a:endParaRPr lang="da-DK" dirty="0"/>
          </a:p>
        </p:txBody>
      </p:sp>
    </p:spTree>
    <p:extLst>
      <p:ext uri="{BB962C8B-B14F-4D97-AF65-F5344CB8AC3E}">
        <p14:creationId xmlns:p14="http://schemas.microsoft.com/office/powerpoint/2010/main" val="26023962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43</a:t>
            </a:fld>
            <a:endParaRPr lang="da-DK" dirty="0"/>
          </a:p>
        </p:txBody>
      </p:sp>
    </p:spTree>
    <p:extLst>
      <p:ext uri="{BB962C8B-B14F-4D97-AF65-F5344CB8AC3E}">
        <p14:creationId xmlns:p14="http://schemas.microsoft.com/office/powerpoint/2010/main" val="5773470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04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AT startede</a:t>
            </a:r>
            <a:r>
              <a:rPr lang="da-DK" sz="1200" kern="1200" baseline="0" dirty="0" smtClean="0">
                <a:solidFill>
                  <a:schemeClr val="tx1"/>
                </a:solidFill>
                <a:effectLst/>
                <a:latin typeface="+mn-lt"/>
                <a:ea typeface="+mn-ea"/>
                <a:cs typeface="+mn-cs"/>
              </a:rPr>
              <a:t> derfor kampagne i foråret 2015, hvor man ville ud til Robotbranchen, både leverandører, </a:t>
            </a:r>
            <a:r>
              <a:rPr lang="da-DK" sz="1200" kern="1200" baseline="0" dirty="0" err="1" smtClean="0">
                <a:solidFill>
                  <a:schemeClr val="tx1"/>
                </a:solidFill>
                <a:effectLst/>
                <a:latin typeface="+mn-lt"/>
                <a:ea typeface="+mn-ea"/>
                <a:cs typeface="+mn-cs"/>
              </a:rPr>
              <a:t>integratorer</a:t>
            </a:r>
            <a:r>
              <a:rPr lang="da-DK" sz="1200" kern="1200" baseline="0" dirty="0" smtClean="0">
                <a:solidFill>
                  <a:schemeClr val="tx1"/>
                </a:solidFill>
                <a:effectLst/>
                <a:latin typeface="+mn-lt"/>
                <a:ea typeface="+mn-ea"/>
                <a:cs typeface="+mn-cs"/>
              </a:rPr>
              <a:t> og brugere. </a:t>
            </a:r>
          </a:p>
          <a:p>
            <a:pPr marL="0" marR="0" indent="0" algn="l" defTabSz="913040" rtl="0" eaLnBrk="1" fontAlgn="auto" latinLnBrk="0" hangingPunct="1">
              <a:lnSpc>
                <a:spcPct val="100000"/>
              </a:lnSpc>
              <a:spcBef>
                <a:spcPts val="0"/>
              </a:spcBef>
              <a:spcAft>
                <a:spcPts val="0"/>
              </a:spcAft>
              <a:buClrTx/>
              <a:buSzTx/>
              <a:buFontTx/>
              <a:buNone/>
              <a:tabLst/>
              <a:defRPr/>
            </a:pPr>
            <a:r>
              <a:rPr lang="da-DK" sz="1200" kern="1200" baseline="0" dirty="0" smtClean="0">
                <a:solidFill>
                  <a:schemeClr val="tx1"/>
                </a:solidFill>
                <a:effectLst/>
                <a:latin typeface="+mn-lt"/>
                <a:ea typeface="+mn-ea"/>
                <a:cs typeface="+mn-cs"/>
              </a:rPr>
              <a:t>Her kom anmodning til partnerne om at udarbejde vejledning på dette område.</a:t>
            </a:r>
            <a:endParaRPr lang="da-DK" sz="1200" kern="1200" dirty="0" smtClean="0">
              <a:solidFill>
                <a:schemeClr val="tx1"/>
              </a:solidFill>
              <a:effectLst/>
              <a:latin typeface="+mn-lt"/>
              <a:ea typeface="+mn-ea"/>
              <a:cs typeface="+mn-cs"/>
            </a:endParaRPr>
          </a:p>
          <a:p>
            <a:pPr marL="0" marR="0" indent="0" algn="l" defTabSz="91304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latin typeface="+mn-lt"/>
                <a:ea typeface="+mn-ea"/>
                <a:cs typeface="+mn-cs"/>
              </a:rPr>
              <a:t>Metal- og Maskinindustriens arbejdsmiljøudvalg har derfor udarbejdet en vejledning med gode råd til en bedre fokus mod sikkerhed ved indretning af industrirobotter.</a:t>
            </a:r>
          </a:p>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44</a:t>
            </a:fld>
            <a:endParaRPr lang="da-DK" dirty="0"/>
          </a:p>
        </p:txBody>
      </p:sp>
    </p:spTree>
    <p:extLst>
      <p:ext uri="{BB962C8B-B14F-4D97-AF65-F5344CB8AC3E}">
        <p14:creationId xmlns:p14="http://schemas.microsoft.com/office/powerpoint/2010/main" val="1377242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smtClean="0">
                <a:solidFill>
                  <a:schemeClr val="tx1"/>
                </a:solidFill>
                <a:effectLst/>
                <a:latin typeface="+mn-lt"/>
                <a:ea typeface="+mn-ea"/>
                <a:cs typeface="+mn-cs"/>
              </a:rPr>
              <a:t>Mange både brugere kender ikke reglerne for dette iht. Maskindirektivet, derfor skal vejledningen bl.a. besvare:</a:t>
            </a:r>
            <a:br>
              <a:rPr lang="da-DK" sz="1200" kern="1200" dirty="0" smtClean="0">
                <a:solidFill>
                  <a:schemeClr val="tx1"/>
                </a:solidFill>
                <a:effectLst/>
                <a:latin typeface="+mn-lt"/>
                <a:ea typeface="+mn-ea"/>
                <a:cs typeface="+mn-cs"/>
              </a:rPr>
            </a:br>
            <a:r>
              <a:rPr lang="da-DK" sz="1200" kern="1200" dirty="0" smtClean="0">
                <a:solidFill>
                  <a:schemeClr val="tx1"/>
                </a:solidFill>
                <a:effectLst/>
                <a:latin typeface="+mn-lt"/>
                <a:ea typeface="+mn-ea"/>
                <a:cs typeface="+mn-cs"/>
              </a:rPr>
              <a:t>Målet er en vejledning der kan bruges af </a:t>
            </a:r>
            <a:r>
              <a:rPr lang="da-DK" sz="1200" kern="1200" baseline="0" dirty="0" smtClean="0">
                <a:solidFill>
                  <a:schemeClr val="tx1"/>
                </a:solidFill>
                <a:effectLst/>
                <a:latin typeface="+mn-lt"/>
                <a:ea typeface="+mn-ea"/>
                <a:cs typeface="+mn-cs"/>
              </a:rPr>
              <a:t>brugere, arbejdsmiljøorganisationer og lederne i virksomhederne. </a:t>
            </a:r>
          </a:p>
          <a:p>
            <a:r>
              <a:rPr lang="da-DK" sz="1200" kern="1200" baseline="0" dirty="0" smtClean="0">
                <a:solidFill>
                  <a:schemeClr val="tx1"/>
                </a:solidFill>
                <a:effectLst/>
                <a:latin typeface="+mn-lt"/>
                <a:ea typeface="+mn-ea"/>
                <a:cs typeface="+mn-cs"/>
              </a:rPr>
              <a:t>Samt en vejledning som oversætter noget af det her tekniske sprog til noget forståeligt dansk.</a:t>
            </a:r>
            <a:endParaRPr lang="da-DK" sz="1200" kern="1200" dirty="0" smtClean="0">
              <a:solidFill>
                <a:schemeClr val="tx1"/>
              </a:solidFill>
              <a:effectLst/>
              <a:latin typeface="+mn-lt"/>
              <a:ea typeface="+mn-ea"/>
              <a:cs typeface="+mn-cs"/>
            </a:endParaRPr>
          </a:p>
          <a:p>
            <a:r>
              <a:rPr lang="da-DK" sz="1200" kern="1200" dirty="0" smtClean="0">
                <a:solidFill>
                  <a:schemeClr val="tx1"/>
                </a:solidFill>
                <a:effectLst/>
                <a:latin typeface="+mn-lt"/>
                <a:ea typeface="+mn-ea"/>
                <a:cs typeface="+mn-cs"/>
              </a:rPr>
              <a:t> </a:t>
            </a:r>
          </a:p>
          <a:p>
            <a:pPr marL="0" marR="0" indent="0" algn="l" defTabSz="91304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endParaRPr>
          </a:p>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45</a:t>
            </a:fld>
            <a:endParaRPr lang="da-DK" dirty="0"/>
          </a:p>
        </p:txBody>
      </p:sp>
    </p:spTree>
    <p:extLst>
      <p:ext uri="{BB962C8B-B14F-4D97-AF65-F5344CB8AC3E}">
        <p14:creationId xmlns:p14="http://schemas.microsoft.com/office/powerpoint/2010/main" val="21150919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sz="1200" kern="1200" dirty="0" smtClean="0">
              <a:solidFill>
                <a:schemeClr val="tx1"/>
              </a:solidFill>
              <a:effectLst/>
            </a:endParaRPr>
          </a:p>
          <a:p>
            <a:pPr marL="0" marR="0" indent="0" algn="l" defTabSz="91304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rPr>
              <a:t>Det er frivilligt om man vil følge Maskindirektivets standarder.</a:t>
            </a:r>
            <a:br>
              <a:rPr lang="da-DK" sz="1200" kern="1200" dirty="0" smtClean="0">
                <a:solidFill>
                  <a:schemeClr val="tx1"/>
                </a:solidFill>
                <a:effectLst/>
              </a:rPr>
            </a:br>
            <a:r>
              <a:rPr lang="da-DK" sz="1200" kern="1200" dirty="0" smtClean="0">
                <a:solidFill>
                  <a:schemeClr val="tx1"/>
                </a:solidFill>
                <a:effectLst/>
              </a:rPr>
              <a:t>Standarderne</a:t>
            </a:r>
            <a:r>
              <a:rPr lang="da-DK" sz="1200" kern="1200" baseline="0" dirty="0" smtClean="0">
                <a:solidFill>
                  <a:schemeClr val="tx1"/>
                </a:solidFill>
                <a:effectLst/>
              </a:rPr>
              <a:t> sætter løsningsniveauet og vælger fabrikanten andre løsninger, så skal maskinens risikovurdering dokumentere at de valgte løsninger mindst giver samme sikkerhed som standardens.</a:t>
            </a:r>
          </a:p>
          <a:p>
            <a:pPr marL="0" marR="0" indent="0" algn="l" defTabSz="913040" rtl="0" eaLnBrk="1" fontAlgn="auto" latinLnBrk="0" hangingPunct="1">
              <a:lnSpc>
                <a:spcPct val="100000"/>
              </a:lnSpc>
              <a:spcBef>
                <a:spcPts val="0"/>
              </a:spcBef>
              <a:spcAft>
                <a:spcPts val="0"/>
              </a:spcAft>
              <a:buClrTx/>
              <a:buSzTx/>
              <a:buFontTx/>
              <a:buNone/>
              <a:tabLst/>
              <a:defRPr/>
            </a:pPr>
            <a:r>
              <a:rPr lang="da-DK" sz="1200" dirty="0" smtClean="0"/>
              <a:t>Fabrikanten har ansvaret for alle krav jfr. MD er opfyldt og normalt være den der leverer maskinen klar til ibrugtagning.</a:t>
            </a:r>
          </a:p>
          <a:p>
            <a:pPr marL="0" marR="0" indent="0" algn="l" defTabSz="913040" rtl="0" eaLnBrk="1" fontAlgn="auto" latinLnBrk="0" hangingPunct="1">
              <a:lnSpc>
                <a:spcPct val="100000"/>
              </a:lnSpc>
              <a:spcBef>
                <a:spcPts val="0"/>
              </a:spcBef>
              <a:spcAft>
                <a:spcPts val="0"/>
              </a:spcAft>
              <a:buClrTx/>
              <a:buSzTx/>
              <a:buFontTx/>
              <a:buNone/>
              <a:tabLst/>
              <a:defRPr/>
            </a:pPr>
            <a:r>
              <a:rPr lang="da-DK" sz="1200" kern="1200" baseline="0" dirty="0" smtClean="0">
                <a:solidFill>
                  <a:schemeClr val="tx1"/>
                </a:solidFill>
                <a:effectLst/>
              </a:rPr>
              <a:t>Derfor skal en fabrikant kende relevante standarder på området.</a:t>
            </a:r>
            <a:endParaRPr lang="da-DK" sz="1200" kern="1200" dirty="0" smtClean="0">
              <a:solidFill>
                <a:schemeClr val="tx1"/>
              </a:solidFill>
              <a:effectLst/>
            </a:endParaRPr>
          </a:p>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46</a:t>
            </a:fld>
            <a:endParaRPr lang="da-DK" dirty="0"/>
          </a:p>
        </p:txBody>
      </p:sp>
    </p:spTree>
    <p:extLst>
      <p:ext uri="{BB962C8B-B14F-4D97-AF65-F5344CB8AC3E}">
        <p14:creationId xmlns:p14="http://schemas.microsoft.com/office/powerpoint/2010/main" val="871689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04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endParaRPr>
          </a:p>
          <a:p>
            <a:pPr marL="0" marR="0" indent="0" algn="l" defTabSz="913040" rtl="0" eaLnBrk="1" fontAlgn="auto" latinLnBrk="0" hangingPunct="1">
              <a:lnSpc>
                <a:spcPct val="100000"/>
              </a:lnSpc>
              <a:spcBef>
                <a:spcPts val="0"/>
              </a:spcBef>
              <a:spcAft>
                <a:spcPts val="0"/>
              </a:spcAft>
              <a:buClrTx/>
              <a:buSzTx/>
              <a:buFontTx/>
              <a:buNone/>
              <a:tabLst/>
              <a:defRPr/>
            </a:pPr>
            <a:r>
              <a:rPr lang="da-DK" sz="1200" dirty="0" smtClean="0"/>
              <a:t>En delmaskine skal leveres med en inkorporeringserklæring., der angiver at det er en delmaskine, der ikke må tages i brug, før en fabrikant har CE mærket den færdige maskine.</a:t>
            </a:r>
          </a:p>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47</a:t>
            </a:fld>
            <a:endParaRPr lang="da-DK" dirty="0"/>
          </a:p>
        </p:txBody>
      </p:sp>
    </p:spTree>
    <p:extLst>
      <p:ext uri="{BB962C8B-B14F-4D97-AF65-F5344CB8AC3E}">
        <p14:creationId xmlns:p14="http://schemas.microsoft.com/office/powerpoint/2010/main" val="13056903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04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rPr>
              <a:t>Vejledningen skal belyse det problem at mange virksomheder og deres brugere ikke er bekendte med, at de faktisk påtager sig fabrikant ansvaret, når de selv helt eller delvis udvikler, ombygger, sammenbygger med andet udstyr eller anvender industrirobotten på anden måde end oprindeligt planlagt.</a:t>
            </a:r>
          </a:p>
          <a:p>
            <a:pPr marL="0" marR="0" indent="0" algn="l" defTabSz="91304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endParaRPr>
          </a:p>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48</a:t>
            </a:fld>
            <a:endParaRPr lang="da-DK" dirty="0"/>
          </a:p>
        </p:txBody>
      </p:sp>
    </p:spTree>
    <p:extLst>
      <p:ext uri="{BB962C8B-B14F-4D97-AF65-F5344CB8AC3E}">
        <p14:creationId xmlns:p14="http://schemas.microsoft.com/office/powerpoint/2010/main" val="3809237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040" rtl="0" eaLnBrk="1" fontAlgn="auto" latinLnBrk="0" hangingPunct="1">
              <a:lnSpc>
                <a:spcPct val="100000"/>
              </a:lnSpc>
              <a:spcBef>
                <a:spcPts val="0"/>
              </a:spcBef>
              <a:spcAft>
                <a:spcPts val="0"/>
              </a:spcAft>
              <a:buClrTx/>
              <a:buSzTx/>
              <a:buFontTx/>
              <a:buNone/>
              <a:tabLst/>
              <a:defRPr/>
            </a:pPr>
            <a:r>
              <a:rPr lang="da-DK" sz="1200" dirty="0" smtClean="0"/>
              <a:t>Risikovurderingen skal dække alle driftsformer, herunder opstilling, indkøring, daglig brug, omstilling, vedligeholdelse, fejlfinding. </a:t>
            </a:r>
            <a:br>
              <a:rPr lang="da-DK" sz="1200" dirty="0" smtClean="0"/>
            </a:br>
            <a:r>
              <a:rPr lang="da-DK" sz="1200" dirty="0" smtClean="0"/>
              <a:t>ALLE aktiviteter skal kunne udføres sikkert og forsvarligt.</a:t>
            </a:r>
          </a:p>
          <a:p>
            <a:pPr marL="0" marR="0" indent="0" algn="l" defTabSz="913040" rtl="0" eaLnBrk="1" fontAlgn="auto" latinLnBrk="0" hangingPunct="1">
              <a:lnSpc>
                <a:spcPct val="100000"/>
              </a:lnSpc>
              <a:spcBef>
                <a:spcPts val="0"/>
              </a:spcBef>
              <a:spcAft>
                <a:spcPts val="0"/>
              </a:spcAft>
              <a:buClrTx/>
              <a:buSzTx/>
              <a:buFontTx/>
              <a:buNone/>
              <a:tabLst/>
              <a:defRPr/>
            </a:pPr>
            <a:endParaRPr lang="da-DK" sz="1200" dirty="0" smtClean="0"/>
          </a:p>
          <a:p>
            <a:pPr marL="0" marR="0" indent="0" algn="l" defTabSz="913040" rtl="0" eaLnBrk="1" fontAlgn="auto" latinLnBrk="0" hangingPunct="1">
              <a:lnSpc>
                <a:spcPct val="100000"/>
              </a:lnSpc>
              <a:spcBef>
                <a:spcPts val="0"/>
              </a:spcBef>
              <a:spcAft>
                <a:spcPts val="0"/>
              </a:spcAft>
              <a:buClrTx/>
              <a:buSzTx/>
              <a:buFontTx/>
              <a:buNone/>
              <a:tabLst/>
              <a:defRPr/>
            </a:pPr>
            <a:r>
              <a:rPr lang="da-DK" sz="1200" dirty="0" smtClean="0"/>
              <a:t>Maskindirektivet kræver fabrikanten udarbejder en risikovurdering, som danner grundlag for designet af maskinen. </a:t>
            </a:r>
            <a:br>
              <a:rPr lang="da-DK" sz="1200" dirty="0" smtClean="0"/>
            </a:br>
            <a:r>
              <a:rPr lang="da-DK" sz="1200" dirty="0" smtClean="0"/>
              <a:t>For robotter vil DS/EN 12100 være godt udgangspunkt jfr. MD.</a:t>
            </a:r>
          </a:p>
          <a:p>
            <a:pPr marL="0" marR="0" indent="0" algn="l" defTabSz="913040" rtl="0" eaLnBrk="1" fontAlgn="auto" latinLnBrk="0" hangingPunct="1">
              <a:lnSpc>
                <a:spcPct val="100000"/>
              </a:lnSpc>
              <a:spcBef>
                <a:spcPts val="0"/>
              </a:spcBef>
              <a:spcAft>
                <a:spcPts val="0"/>
              </a:spcAft>
              <a:buClrTx/>
              <a:buSzTx/>
              <a:buFontTx/>
              <a:buNone/>
              <a:tabLst/>
              <a:defRPr/>
            </a:pPr>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49</a:t>
            </a:fld>
            <a:endParaRPr lang="da-DK" dirty="0"/>
          </a:p>
        </p:txBody>
      </p:sp>
    </p:spTree>
    <p:extLst>
      <p:ext uri="{BB962C8B-B14F-4D97-AF65-F5344CB8AC3E}">
        <p14:creationId xmlns:p14="http://schemas.microsoft.com/office/powerpoint/2010/main" val="1384831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a:t>
            </a:fld>
            <a:endParaRPr lang="da-DK" dirty="0"/>
          </a:p>
        </p:txBody>
      </p:sp>
    </p:spTree>
    <p:extLst>
      <p:ext uri="{BB962C8B-B14F-4D97-AF65-F5344CB8AC3E}">
        <p14:creationId xmlns:p14="http://schemas.microsoft.com/office/powerpoint/2010/main" val="26772858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baseline="0" dirty="0" smtClean="0">
                <a:solidFill>
                  <a:schemeClr val="tx1"/>
                </a:solidFill>
                <a:latin typeface="+mn-lt"/>
                <a:ea typeface="+mn-ea"/>
                <a:cs typeface="+mn-cs"/>
              </a:rPr>
              <a:t>Risikovurderingen er fabrikantens ejendom og kan indeholde løsninger, som fabrikanten gerne vil holde for sig selv. </a:t>
            </a:r>
          </a:p>
          <a:p>
            <a:r>
              <a:rPr lang="da-DK" sz="1200" b="0" i="0" u="none" strike="noStrike" kern="1200" baseline="0" dirty="0" smtClean="0">
                <a:solidFill>
                  <a:schemeClr val="tx1"/>
                </a:solidFill>
                <a:latin typeface="+mn-lt"/>
                <a:ea typeface="+mn-ea"/>
                <a:cs typeface="+mn-cs"/>
              </a:rPr>
              <a:t>Maskindirektivet stiller kun krav om udlevering af relevante dele af risikovurderingen til myndigheder.</a:t>
            </a:r>
            <a:endParaRPr lang="da-DK" sz="1200" kern="1200" dirty="0" smtClean="0">
              <a:solidFill>
                <a:schemeClr val="tx1"/>
              </a:solidFill>
              <a:effectLst/>
            </a:endParaRPr>
          </a:p>
          <a:p>
            <a:endParaRPr lang="da-DK" dirty="0" smtClean="0"/>
          </a:p>
          <a:p>
            <a:r>
              <a:rPr lang="da-DK" sz="1200" b="0" i="0" u="none" strike="noStrike" kern="1200" baseline="0" dirty="0" smtClean="0">
                <a:solidFill>
                  <a:schemeClr val="tx1"/>
                </a:solidFill>
                <a:latin typeface="+mn-lt"/>
                <a:ea typeface="+mn-ea"/>
                <a:cs typeface="+mn-cs"/>
              </a:rPr>
              <a:t>Det giver mulighed for at diskutere forbedringer, det kan være man vil købe konkrete instruktioner</a:t>
            </a:r>
          </a:p>
          <a:p>
            <a:pPr marL="0" marR="0" indent="0" algn="l" defTabSz="913040" rtl="0" eaLnBrk="1" fontAlgn="auto" latinLnBrk="0" hangingPunct="1">
              <a:lnSpc>
                <a:spcPct val="100000"/>
              </a:lnSpc>
              <a:spcBef>
                <a:spcPts val="0"/>
              </a:spcBef>
              <a:spcAft>
                <a:spcPts val="0"/>
              </a:spcAft>
              <a:buClrTx/>
              <a:buSzTx/>
              <a:buFontTx/>
              <a:buNone/>
              <a:tabLst/>
              <a:defRPr/>
            </a:pPr>
            <a:r>
              <a:rPr lang="da-DK" sz="1200" b="0" i="0" u="none" strike="noStrike" kern="1200" baseline="0" dirty="0" smtClean="0">
                <a:solidFill>
                  <a:schemeClr val="tx1"/>
                </a:solidFill>
                <a:latin typeface="+mn-lt"/>
                <a:ea typeface="+mn-ea"/>
                <a:cs typeface="+mn-cs"/>
              </a:rPr>
              <a:t>for opgaver som indkøring, fejlafhjælpning, værktøjsskift, tjekskema for brugerens eftersyn mv</a:t>
            </a:r>
          </a:p>
          <a:p>
            <a:pPr marL="0" marR="0" indent="0" algn="l" defTabSz="913040" rtl="0" eaLnBrk="1" fontAlgn="auto" latinLnBrk="0" hangingPunct="1">
              <a:lnSpc>
                <a:spcPct val="100000"/>
              </a:lnSpc>
              <a:spcBef>
                <a:spcPts val="0"/>
              </a:spcBef>
              <a:spcAft>
                <a:spcPts val="0"/>
              </a:spcAft>
              <a:buClrTx/>
              <a:buSzTx/>
              <a:buFontTx/>
              <a:buNone/>
              <a:tabLst/>
              <a:defRPr/>
            </a:pPr>
            <a:endParaRPr lang="da-DK" sz="1200" b="0" i="0" u="none" strike="noStrike" kern="1200" baseline="0" dirty="0" smtClean="0">
              <a:solidFill>
                <a:schemeClr val="tx1"/>
              </a:solidFill>
              <a:latin typeface="+mn-lt"/>
              <a:ea typeface="+mn-ea"/>
              <a:cs typeface="+mn-cs"/>
            </a:endParaRPr>
          </a:p>
          <a:p>
            <a:pPr marL="0" marR="0" indent="0" algn="l" defTabSz="913040" rtl="0" eaLnBrk="1" fontAlgn="auto" latinLnBrk="0" hangingPunct="1">
              <a:lnSpc>
                <a:spcPct val="100000"/>
              </a:lnSpc>
              <a:spcBef>
                <a:spcPts val="0"/>
              </a:spcBef>
              <a:spcAft>
                <a:spcPts val="0"/>
              </a:spcAft>
              <a:buClrTx/>
              <a:buSzTx/>
              <a:buFontTx/>
              <a:buNone/>
              <a:tabLst/>
              <a:defRPr/>
            </a:pPr>
            <a:r>
              <a:rPr lang="da-DK" sz="1200" dirty="0" smtClean="0"/>
              <a:t>Fabrikanten skal udover at CE mærke maskinen også medlevere </a:t>
            </a:r>
            <a:br>
              <a:rPr lang="da-DK" sz="1200" dirty="0" smtClean="0"/>
            </a:br>
            <a:r>
              <a:rPr lang="da-DK" sz="1200" dirty="0" smtClean="0"/>
              <a:t>brugsanvisning og EF overensstemmelses erklæring.</a:t>
            </a:r>
          </a:p>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50</a:t>
            </a:fld>
            <a:endParaRPr lang="da-DK" dirty="0"/>
          </a:p>
        </p:txBody>
      </p:sp>
    </p:spTree>
    <p:extLst>
      <p:ext uri="{BB962C8B-B14F-4D97-AF65-F5344CB8AC3E}">
        <p14:creationId xmlns:p14="http://schemas.microsoft.com/office/powerpoint/2010/main" val="31651465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040" rtl="0" eaLnBrk="1" fontAlgn="auto" latinLnBrk="0" hangingPunct="1">
              <a:lnSpc>
                <a:spcPct val="100000"/>
              </a:lnSpc>
              <a:spcBef>
                <a:spcPts val="0"/>
              </a:spcBef>
              <a:spcAft>
                <a:spcPts val="0"/>
              </a:spcAft>
              <a:buClrTx/>
              <a:buSzTx/>
              <a:buFontTx/>
              <a:buNone/>
              <a:tabLst/>
              <a:defRPr/>
            </a:pPr>
            <a:r>
              <a:rPr lang="da-DK" sz="1200" dirty="0" smtClean="0"/>
              <a:t>Integrator baggrund valgfrit, men f.eks. fra fabrikantvirksomhed af robotløsninger, konsulent- eller brugervirksomhed.</a:t>
            </a:r>
          </a:p>
          <a:p>
            <a:endParaRPr lang="da-DK" sz="1200" kern="1200" dirty="0" smtClean="0">
              <a:solidFill>
                <a:schemeClr val="tx1"/>
              </a:solidFill>
              <a:effectLst/>
            </a:endParaRPr>
          </a:p>
        </p:txBody>
      </p:sp>
      <p:sp>
        <p:nvSpPr>
          <p:cNvPr id="4" name="Slide Number Placeholder 3"/>
          <p:cNvSpPr>
            <a:spLocks noGrp="1"/>
          </p:cNvSpPr>
          <p:nvPr>
            <p:ph type="sldNum" sz="quarter" idx="10"/>
          </p:nvPr>
        </p:nvSpPr>
        <p:spPr/>
        <p:txBody>
          <a:bodyPr/>
          <a:lstStyle/>
          <a:p>
            <a:fld id="{B9734F96-7781-4AC0-8D4C-011287668BA3}" type="slidenum">
              <a:rPr lang="da-DK" smtClean="0"/>
              <a:pPr/>
              <a:t>51</a:t>
            </a:fld>
            <a:endParaRPr lang="da-DK" dirty="0"/>
          </a:p>
        </p:txBody>
      </p:sp>
    </p:spTree>
    <p:extLst>
      <p:ext uri="{BB962C8B-B14F-4D97-AF65-F5344CB8AC3E}">
        <p14:creationId xmlns:p14="http://schemas.microsoft.com/office/powerpoint/2010/main" val="29177362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smtClean="0">
                <a:solidFill>
                  <a:schemeClr val="tx1"/>
                </a:solidFill>
                <a:effectLst/>
              </a:rPr>
              <a:t>CP Kelco i lille Skensved, producerer</a:t>
            </a:r>
            <a:r>
              <a:rPr lang="da-DK" sz="1200" kern="1200" baseline="0" dirty="0" smtClean="0">
                <a:solidFill>
                  <a:schemeClr val="tx1"/>
                </a:solidFill>
                <a:effectLst/>
              </a:rPr>
              <a:t> bl.a. pektin af citrusskaller.</a:t>
            </a:r>
          </a:p>
          <a:p>
            <a:r>
              <a:rPr lang="da-DK" sz="1200" kern="1200" baseline="0" dirty="0" smtClean="0">
                <a:solidFill>
                  <a:schemeClr val="tx1"/>
                </a:solidFill>
                <a:effectLst/>
              </a:rPr>
              <a:t>Har forslag til en robotløsning, der skulle plukke sække fra paller.</a:t>
            </a:r>
          </a:p>
          <a:p>
            <a:r>
              <a:rPr lang="da-DK" sz="1200" kern="1200" baseline="0" dirty="0" smtClean="0">
                <a:solidFill>
                  <a:schemeClr val="tx1"/>
                </a:solidFill>
                <a:effectLst/>
              </a:rPr>
              <a:t>Anlæg stoppede når trucken havde sat palle af. Så truckføreren skulle ud og genstarte. For at genstarte skulle han kontrollere om der var personer i området, som i øvrigt ikke kunne overskues fra startstedet.</a:t>
            </a:r>
            <a:br>
              <a:rPr lang="da-DK" sz="1200" kern="1200" baseline="0" dirty="0" smtClean="0">
                <a:solidFill>
                  <a:schemeClr val="tx1"/>
                </a:solidFill>
                <a:effectLst/>
              </a:rPr>
            </a:br>
            <a:r>
              <a:rPr lang="da-DK" sz="1200" kern="1200" baseline="0" dirty="0" smtClean="0">
                <a:solidFill>
                  <a:schemeClr val="tx1"/>
                </a:solidFill>
                <a:effectLst/>
              </a:rPr>
              <a:t>Projektet blev tilpasset, så truckføreren kunne passe sit arbejde uden at går ud og at anlægget genstartes fra position med fuldt opsyn.</a:t>
            </a:r>
          </a:p>
          <a:p>
            <a:r>
              <a:rPr lang="da-DK" sz="1200" kern="1200" baseline="0" dirty="0" smtClean="0">
                <a:solidFill>
                  <a:schemeClr val="tx1"/>
                </a:solidFill>
                <a:effectLst/>
              </a:rPr>
              <a:t>Herefter blev projektet sendt i udbud og man fik en løsning alle var glade for.</a:t>
            </a:r>
          </a:p>
          <a:p>
            <a:pPr marL="0" marR="0" indent="0" algn="l" defTabSz="913040" rtl="0" eaLnBrk="1" fontAlgn="auto" latinLnBrk="0" hangingPunct="1">
              <a:lnSpc>
                <a:spcPct val="100000"/>
              </a:lnSpc>
              <a:spcBef>
                <a:spcPts val="0"/>
              </a:spcBef>
              <a:spcAft>
                <a:spcPts val="0"/>
              </a:spcAft>
              <a:buClrTx/>
              <a:buSzTx/>
              <a:buFontTx/>
              <a:buNone/>
              <a:tabLst/>
              <a:defRPr/>
            </a:pPr>
            <a:endParaRPr lang="da-DK" sz="1200" dirty="0" smtClean="0"/>
          </a:p>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52</a:t>
            </a:fld>
            <a:endParaRPr lang="da-DK" dirty="0"/>
          </a:p>
        </p:txBody>
      </p:sp>
    </p:spTree>
    <p:extLst>
      <p:ext uri="{BB962C8B-B14F-4D97-AF65-F5344CB8AC3E}">
        <p14:creationId xmlns:p14="http://schemas.microsoft.com/office/powerpoint/2010/main" val="8483386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040" rtl="0" eaLnBrk="1" fontAlgn="auto" latinLnBrk="0" hangingPunct="1">
              <a:lnSpc>
                <a:spcPct val="100000"/>
              </a:lnSpc>
              <a:spcBef>
                <a:spcPts val="0"/>
              </a:spcBef>
              <a:spcAft>
                <a:spcPts val="0"/>
              </a:spcAft>
              <a:buClrTx/>
              <a:buSzTx/>
              <a:buFontTx/>
              <a:buNone/>
              <a:tabLst/>
              <a:defRPr/>
            </a:pPr>
            <a:r>
              <a:rPr lang="da-DK" sz="1200" dirty="0" smtClean="0"/>
              <a:t>Ibrugtagningskontrol er lovpligtig og en garanti for leveringen lever op til de sikkerhedsmæssige krav vedr. indretning og anvendelse.</a:t>
            </a:r>
          </a:p>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53</a:t>
            </a:fld>
            <a:endParaRPr lang="da-DK" dirty="0"/>
          </a:p>
        </p:txBody>
      </p:sp>
    </p:spTree>
    <p:extLst>
      <p:ext uri="{BB962C8B-B14F-4D97-AF65-F5344CB8AC3E}">
        <p14:creationId xmlns:p14="http://schemas.microsoft.com/office/powerpoint/2010/main" val="40387401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3040" rtl="0" eaLnBrk="1" fontAlgn="auto" latinLnBrk="0" hangingPunct="1">
              <a:lnSpc>
                <a:spcPct val="100000"/>
              </a:lnSpc>
              <a:spcBef>
                <a:spcPts val="0"/>
              </a:spcBef>
              <a:spcAft>
                <a:spcPts val="0"/>
              </a:spcAft>
              <a:buClrTx/>
              <a:buSzTx/>
              <a:buFontTx/>
              <a:buNone/>
              <a:tabLst/>
              <a:defRPr/>
            </a:pPr>
            <a:r>
              <a:rPr lang="da-DK" sz="1200" kern="1200" dirty="0" smtClean="0">
                <a:solidFill>
                  <a:schemeClr val="tx1"/>
                </a:solidFill>
                <a:effectLst/>
              </a:rPr>
              <a:t>FAT/SAT</a:t>
            </a:r>
            <a:r>
              <a:rPr lang="da-DK" sz="1200" kern="1200" baseline="0" dirty="0" smtClean="0">
                <a:solidFill>
                  <a:schemeClr val="tx1"/>
                </a:solidFill>
                <a:effectLst/>
              </a:rPr>
              <a:t> funktionstest, virker alle funktioner, virker alle switch, stop, er hastigheder og løfteevne som beskrevet etc.</a:t>
            </a:r>
          </a:p>
          <a:p>
            <a:pPr marL="0" marR="0" indent="0" algn="l" defTabSz="913040" rtl="0" eaLnBrk="1" fontAlgn="auto" latinLnBrk="0" hangingPunct="1">
              <a:lnSpc>
                <a:spcPct val="100000"/>
              </a:lnSpc>
              <a:spcBef>
                <a:spcPts val="0"/>
              </a:spcBef>
              <a:spcAft>
                <a:spcPts val="0"/>
              </a:spcAft>
              <a:buClrTx/>
              <a:buSzTx/>
              <a:buFontTx/>
              <a:buNone/>
              <a:tabLst/>
              <a:defRPr/>
            </a:pPr>
            <a:r>
              <a:rPr lang="da-DK" sz="1200" dirty="0" smtClean="0"/>
              <a:t>Lad robotleverandøren lede FAT, SAT og ibrugtagningskontrol.</a:t>
            </a:r>
          </a:p>
          <a:p>
            <a:pPr marL="0" marR="0" indent="0" algn="l" defTabSz="913040" rtl="0" eaLnBrk="1" fontAlgn="auto" latinLnBrk="0" hangingPunct="1">
              <a:lnSpc>
                <a:spcPct val="100000"/>
              </a:lnSpc>
              <a:spcBef>
                <a:spcPts val="0"/>
              </a:spcBef>
              <a:spcAft>
                <a:spcPts val="0"/>
              </a:spcAft>
              <a:buClrTx/>
              <a:buSzTx/>
              <a:buFontTx/>
              <a:buNone/>
              <a:tabLst/>
              <a:defRPr/>
            </a:pPr>
            <a:endParaRPr lang="da-DK" sz="1200" kern="1200" dirty="0" smtClean="0">
              <a:solidFill>
                <a:schemeClr val="tx1"/>
              </a:solidFill>
              <a:effectLst/>
            </a:endParaRPr>
          </a:p>
          <a:p>
            <a:r>
              <a:rPr lang="da-DK" sz="1200" dirty="0" smtClean="0"/>
              <a:t>FAT &amp; SAT er frivillig, men anbefales.</a:t>
            </a:r>
          </a:p>
          <a:p>
            <a:r>
              <a:rPr lang="da-DK" sz="1200" dirty="0" smtClean="0"/>
              <a:t>Ibrugtagningskontrol er lovpligtig.	</a:t>
            </a:r>
          </a:p>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54</a:t>
            </a:fld>
            <a:endParaRPr lang="da-DK" dirty="0"/>
          </a:p>
        </p:txBody>
      </p:sp>
    </p:spTree>
    <p:extLst>
      <p:ext uri="{BB962C8B-B14F-4D97-AF65-F5344CB8AC3E}">
        <p14:creationId xmlns:p14="http://schemas.microsoft.com/office/powerpoint/2010/main" val="25998842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55</a:t>
            </a:fld>
            <a:endParaRPr lang="da-DK" dirty="0"/>
          </a:p>
        </p:txBody>
      </p:sp>
    </p:spTree>
    <p:extLst>
      <p:ext uri="{BB962C8B-B14F-4D97-AF65-F5344CB8AC3E}">
        <p14:creationId xmlns:p14="http://schemas.microsoft.com/office/powerpoint/2010/main" val="12183119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56</a:t>
            </a:fld>
            <a:endParaRPr lang="da-DK" dirty="0"/>
          </a:p>
        </p:txBody>
      </p:sp>
    </p:spTree>
    <p:extLst>
      <p:ext uri="{BB962C8B-B14F-4D97-AF65-F5344CB8AC3E}">
        <p14:creationId xmlns:p14="http://schemas.microsoft.com/office/powerpoint/2010/main" val="28153522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57</a:t>
            </a:fld>
            <a:endParaRPr lang="da-DK" dirty="0"/>
          </a:p>
        </p:txBody>
      </p:sp>
    </p:spTree>
    <p:extLst>
      <p:ext uri="{BB962C8B-B14F-4D97-AF65-F5344CB8AC3E}">
        <p14:creationId xmlns:p14="http://schemas.microsoft.com/office/powerpoint/2010/main" val="1852031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58</a:t>
            </a:fld>
            <a:endParaRPr lang="da-DK" dirty="0"/>
          </a:p>
        </p:txBody>
      </p:sp>
    </p:spTree>
    <p:extLst>
      <p:ext uri="{BB962C8B-B14F-4D97-AF65-F5344CB8AC3E}">
        <p14:creationId xmlns:p14="http://schemas.microsoft.com/office/powerpoint/2010/main" val="42183715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59</a:t>
            </a:fld>
            <a:endParaRPr lang="da-DK" dirty="0"/>
          </a:p>
        </p:txBody>
      </p:sp>
    </p:spTree>
    <p:extLst>
      <p:ext uri="{BB962C8B-B14F-4D97-AF65-F5344CB8AC3E}">
        <p14:creationId xmlns:p14="http://schemas.microsoft.com/office/powerpoint/2010/main" val="2727319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a:t>
            </a:fld>
            <a:endParaRPr lang="da-DK" dirty="0"/>
          </a:p>
        </p:txBody>
      </p:sp>
    </p:spTree>
    <p:extLst>
      <p:ext uri="{BB962C8B-B14F-4D97-AF65-F5344CB8AC3E}">
        <p14:creationId xmlns:p14="http://schemas.microsoft.com/office/powerpoint/2010/main" val="32525998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60</a:t>
            </a:fld>
            <a:endParaRPr lang="da-DK" dirty="0"/>
          </a:p>
        </p:txBody>
      </p:sp>
    </p:spTree>
    <p:extLst>
      <p:ext uri="{BB962C8B-B14F-4D97-AF65-F5344CB8AC3E}">
        <p14:creationId xmlns:p14="http://schemas.microsoft.com/office/powerpoint/2010/main" val="31335789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61</a:t>
            </a:fld>
            <a:endParaRPr lang="da-DK" dirty="0"/>
          </a:p>
        </p:txBody>
      </p:sp>
    </p:spTree>
    <p:extLst>
      <p:ext uri="{BB962C8B-B14F-4D97-AF65-F5344CB8AC3E}">
        <p14:creationId xmlns:p14="http://schemas.microsoft.com/office/powerpoint/2010/main" val="42227346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62</a:t>
            </a:fld>
            <a:endParaRPr lang="da-DK" dirty="0"/>
          </a:p>
        </p:txBody>
      </p:sp>
    </p:spTree>
    <p:extLst>
      <p:ext uri="{BB962C8B-B14F-4D97-AF65-F5344CB8AC3E}">
        <p14:creationId xmlns:p14="http://schemas.microsoft.com/office/powerpoint/2010/main" val="13050835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63</a:t>
            </a:fld>
            <a:endParaRPr lang="da-DK" dirty="0"/>
          </a:p>
        </p:txBody>
      </p:sp>
    </p:spTree>
    <p:extLst>
      <p:ext uri="{BB962C8B-B14F-4D97-AF65-F5344CB8AC3E}">
        <p14:creationId xmlns:p14="http://schemas.microsoft.com/office/powerpoint/2010/main" val="11172502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64</a:t>
            </a:fld>
            <a:endParaRPr lang="da-DK" dirty="0"/>
          </a:p>
        </p:txBody>
      </p:sp>
    </p:spTree>
    <p:extLst>
      <p:ext uri="{BB962C8B-B14F-4D97-AF65-F5344CB8AC3E}">
        <p14:creationId xmlns:p14="http://schemas.microsoft.com/office/powerpoint/2010/main" val="39244500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65</a:t>
            </a:fld>
            <a:endParaRPr lang="da-DK" dirty="0"/>
          </a:p>
        </p:txBody>
      </p:sp>
    </p:spTree>
    <p:extLst>
      <p:ext uri="{BB962C8B-B14F-4D97-AF65-F5344CB8AC3E}">
        <p14:creationId xmlns:p14="http://schemas.microsoft.com/office/powerpoint/2010/main" val="389011908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66</a:t>
            </a:fld>
            <a:endParaRPr lang="da-DK" dirty="0"/>
          </a:p>
        </p:txBody>
      </p:sp>
    </p:spTree>
    <p:extLst>
      <p:ext uri="{BB962C8B-B14F-4D97-AF65-F5344CB8AC3E}">
        <p14:creationId xmlns:p14="http://schemas.microsoft.com/office/powerpoint/2010/main" val="22483428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67</a:t>
            </a:fld>
            <a:endParaRPr lang="da-DK" dirty="0"/>
          </a:p>
        </p:txBody>
      </p:sp>
    </p:spTree>
    <p:extLst>
      <p:ext uri="{BB962C8B-B14F-4D97-AF65-F5344CB8AC3E}">
        <p14:creationId xmlns:p14="http://schemas.microsoft.com/office/powerpoint/2010/main" val="22549548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68</a:t>
            </a:fld>
            <a:endParaRPr lang="da-DK" dirty="0"/>
          </a:p>
        </p:txBody>
      </p:sp>
    </p:spTree>
    <p:extLst>
      <p:ext uri="{BB962C8B-B14F-4D97-AF65-F5344CB8AC3E}">
        <p14:creationId xmlns:p14="http://schemas.microsoft.com/office/powerpoint/2010/main" val="31061536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69</a:t>
            </a:fld>
            <a:endParaRPr lang="da-DK" dirty="0"/>
          </a:p>
        </p:txBody>
      </p:sp>
    </p:spTree>
    <p:extLst>
      <p:ext uri="{BB962C8B-B14F-4D97-AF65-F5344CB8AC3E}">
        <p14:creationId xmlns:p14="http://schemas.microsoft.com/office/powerpoint/2010/main" val="369861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7</a:t>
            </a:fld>
            <a:endParaRPr lang="da-DK" dirty="0"/>
          </a:p>
        </p:txBody>
      </p:sp>
    </p:spTree>
    <p:extLst>
      <p:ext uri="{BB962C8B-B14F-4D97-AF65-F5344CB8AC3E}">
        <p14:creationId xmlns:p14="http://schemas.microsoft.com/office/powerpoint/2010/main" val="31306811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70</a:t>
            </a:fld>
            <a:endParaRPr lang="da-DK" dirty="0"/>
          </a:p>
        </p:txBody>
      </p:sp>
    </p:spTree>
    <p:extLst>
      <p:ext uri="{BB962C8B-B14F-4D97-AF65-F5344CB8AC3E}">
        <p14:creationId xmlns:p14="http://schemas.microsoft.com/office/powerpoint/2010/main" val="9246832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71</a:t>
            </a:fld>
            <a:endParaRPr lang="da-DK" dirty="0"/>
          </a:p>
        </p:txBody>
      </p:sp>
    </p:spTree>
    <p:extLst>
      <p:ext uri="{BB962C8B-B14F-4D97-AF65-F5344CB8AC3E}">
        <p14:creationId xmlns:p14="http://schemas.microsoft.com/office/powerpoint/2010/main" val="19362470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72</a:t>
            </a:fld>
            <a:endParaRPr lang="da-DK" dirty="0"/>
          </a:p>
        </p:txBody>
      </p:sp>
    </p:spTree>
    <p:extLst>
      <p:ext uri="{BB962C8B-B14F-4D97-AF65-F5344CB8AC3E}">
        <p14:creationId xmlns:p14="http://schemas.microsoft.com/office/powerpoint/2010/main" val="42249425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73</a:t>
            </a:fld>
            <a:endParaRPr lang="da-DK" dirty="0"/>
          </a:p>
        </p:txBody>
      </p:sp>
    </p:spTree>
    <p:extLst>
      <p:ext uri="{BB962C8B-B14F-4D97-AF65-F5344CB8AC3E}">
        <p14:creationId xmlns:p14="http://schemas.microsoft.com/office/powerpoint/2010/main" val="26129141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74</a:t>
            </a:fld>
            <a:endParaRPr lang="da-DK" dirty="0"/>
          </a:p>
        </p:txBody>
      </p:sp>
    </p:spTree>
    <p:extLst>
      <p:ext uri="{BB962C8B-B14F-4D97-AF65-F5344CB8AC3E}">
        <p14:creationId xmlns:p14="http://schemas.microsoft.com/office/powerpoint/2010/main" val="17668695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75</a:t>
            </a:fld>
            <a:endParaRPr lang="da-DK" dirty="0"/>
          </a:p>
        </p:txBody>
      </p:sp>
    </p:spTree>
    <p:extLst>
      <p:ext uri="{BB962C8B-B14F-4D97-AF65-F5344CB8AC3E}">
        <p14:creationId xmlns:p14="http://schemas.microsoft.com/office/powerpoint/2010/main" val="37613117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76</a:t>
            </a:fld>
            <a:endParaRPr lang="da-DK" dirty="0"/>
          </a:p>
        </p:txBody>
      </p:sp>
    </p:spTree>
    <p:extLst>
      <p:ext uri="{BB962C8B-B14F-4D97-AF65-F5344CB8AC3E}">
        <p14:creationId xmlns:p14="http://schemas.microsoft.com/office/powerpoint/2010/main" val="34728197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77</a:t>
            </a:fld>
            <a:endParaRPr lang="da-DK" dirty="0"/>
          </a:p>
        </p:txBody>
      </p:sp>
    </p:spTree>
    <p:extLst>
      <p:ext uri="{BB962C8B-B14F-4D97-AF65-F5344CB8AC3E}">
        <p14:creationId xmlns:p14="http://schemas.microsoft.com/office/powerpoint/2010/main" val="25303405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78</a:t>
            </a:fld>
            <a:endParaRPr lang="da-DK" dirty="0"/>
          </a:p>
        </p:txBody>
      </p:sp>
    </p:spTree>
    <p:extLst>
      <p:ext uri="{BB962C8B-B14F-4D97-AF65-F5344CB8AC3E}">
        <p14:creationId xmlns:p14="http://schemas.microsoft.com/office/powerpoint/2010/main" val="30361084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79</a:t>
            </a:fld>
            <a:endParaRPr lang="da-DK" dirty="0"/>
          </a:p>
        </p:txBody>
      </p:sp>
    </p:spTree>
    <p:extLst>
      <p:ext uri="{BB962C8B-B14F-4D97-AF65-F5344CB8AC3E}">
        <p14:creationId xmlns:p14="http://schemas.microsoft.com/office/powerpoint/2010/main" val="1036753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8</a:t>
            </a:fld>
            <a:endParaRPr lang="da-DK" dirty="0"/>
          </a:p>
        </p:txBody>
      </p:sp>
    </p:spTree>
    <p:extLst>
      <p:ext uri="{BB962C8B-B14F-4D97-AF65-F5344CB8AC3E}">
        <p14:creationId xmlns:p14="http://schemas.microsoft.com/office/powerpoint/2010/main" val="36848942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80</a:t>
            </a:fld>
            <a:endParaRPr lang="da-DK" dirty="0"/>
          </a:p>
        </p:txBody>
      </p:sp>
    </p:spTree>
    <p:extLst>
      <p:ext uri="{BB962C8B-B14F-4D97-AF65-F5344CB8AC3E}">
        <p14:creationId xmlns:p14="http://schemas.microsoft.com/office/powerpoint/2010/main" val="20640931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81</a:t>
            </a:fld>
            <a:endParaRPr lang="da-DK" dirty="0"/>
          </a:p>
        </p:txBody>
      </p:sp>
    </p:spTree>
    <p:extLst>
      <p:ext uri="{BB962C8B-B14F-4D97-AF65-F5344CB8AC3E}">
        <p14:creationId xmlns:p14="http://schemas.microsoft.com/office/powerpoint/2010/main" val="22029146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82</a:t>
            </a:fld>
            <a:endParaRPr lang="da-DK" dirty="0"/>
          </a:p>
        </p:txBody>
      </p:sp>
    </p:spTree>
    <p:extLst>
      <p:ext uri="{BB962C8B-B14F-4D97-AF65-F5344CB8AC3E}">
        <p14:creationId xmlns:p14="http://schemas.microsoft.com/office/powerpoint/2010/main" val="9028667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83</a:t>
            </a:fld>
            <a:endParaRPr lang="da-DK" dirty="0"/>
          </a:p>
        </p:txBody>
      </p:sp>
    </p:spTree>
    <p:extLst>
      <p:ext uri="{BB962C8B-B14F-4D97-AF65-F5344CB8AC3E}">
        <p14:creationId xmlns:p14="http://schemas.microsoft.com/office/powerpoint/2010/main" val="176737401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84</a:t>
            </a:fld>
            <a:endParaRPr lang="da-DK" dirty="0"/>
          </a:p>
        </p:txBody>
      </p:sp>
    </p:spTree>
    <p:extLst>
      <p:ext uri="{BB962C8B-B14F-4D97-AF65-F5344CB8AC3E}">
        <p14:creationId xmlns:p14="http://schemas.microsoft.com/office/powerpoint/2010/main" val="3917417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B9734F96-7781-4AC0-8D4C-011287668BA3}" type="slidenum">
              <a:rPr lang="da-DK" smtClean="0"/>
              <a:pPr/>
              <a:t>9</a:t>
            </a:fld>
            <a:endParaRPr lang="da-DK" dirty="0"/>
          </a:p>
        </p:txBody>
      </p:sp>
    </p:spTree>
    <p:extLst>
      <p:ext uri="{BB962C8B-B14F-4D97-AF65-F5344CB8AC3E}">
        <p14:creationId xmlns:p14="http://schemas.microsoft.com/office/powerpoint/2010/main" val="3864652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Footer Placeholder 4"/>
          <p:cNvSpPr>
            <a:spLocks noGrp="1"/>
          </p:cNvSpPr>
          <p:nvPr>
            <p:ph type="ftr" sz="quarter" idx="11"/>
          </p:nvPr>
        </p:nvSpPr>
        <p:spPr/>
        <p:txBody>
          <a:bodyPr/>
          <a:lstStyle/>
          <a:p>
            <a:r>
              <a:rPr lang="da-DK" dirty="0" smtClean="0">
                <a:solidFill>
                  <a:prstClr val="white">
                    <a:tint val="75000"/>
                  </a:prstClr>
                </a:solidFill>
              </a:rPr>
              <a:t>Arbejdsmiljøroadshow 2012</a:t>
            </a:r>
            <a:endParaRPr lang="da-DK"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386E7BC1-28B4-453B-80A8-15BA207FD262}" type="slidenum">
              <a:rPr lang="da-DK" smtClean="0">
                <a:solidFill>
                  <a:prstClr val="white">
                    <a:tint val="75000"/>
                  </a:prstClr>
                </a:solidFill>
              </a:rPr>
              <a:pPr/>
              <a:t>‹#›</a:t>
            </a:fld>
            <a:endParaRPr lang="da-DK" dirty="0">
              <a:solidFill>
                <a:prstClr val="white">
                  <a:tint val="75000"/>
                </a:prstClr>
              </a:solidFill>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02" tIns="45652" rIns="91302" bIns="45652"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29"/>
            <a:ext cx="8229600" cy="4525963"/>
          </a:xfrm>
          <a:prstGeom prst="rect">
            <a:avLst/>
          </a:prstGeom>
        </p:spPr>
        <p:txBody>
          <a:bodyPr vert="horz" lIns="91302" tIns="45652" rIns="91302" bIns="4565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79"/>
            <a:ext cx="2133600" cy="365125"/>
          </a:xfrm>
          <a:prstGeom prst="rect">
            <a:avLst/>
          </a:prstGeom>
        </p:spPr>
        <p:txBody>
          <a:bodyPr vert="horz" lIns="91302" tIns="45652" rIns="91302" bIns="45652" rtlCol="0" anchor="ctr"/>
          <a:lstStyle>
            <a:lvl1pPr algn="l">
              <a:defRPr sz="1200">
                <a:solidFill>
                  <a:schemeClr val="tx1">
                    <a:tint val="75000"/>
                  </a:schemeClr>
                </a:solidFill>
              </a:defRPr>
            </a:lvl1pPr>
          </a:lstStyle>
          <a:p>
            <a:fld id="{5CA17F7C-275A-4702-AFC7-87A2ECA09DE2}" type="datetime1">
              <a:rPr lang="da-DK" smtClean="0">
                <a:solidFill>
                  <a:prstClr val="white">
                    <a:tint val="75000"/>
                  </a:prstClr>
                </a:solidFill>
              </a:rPr>
              <a:pPr/>
              <a:t>26-01-2016</a:t>
            </a:fld>
            <a:endParaRPr lang="da-DK" dirty="0">
              <a:solidFill>
                <a:prstClr val="white">
                  <a:tint val="75000"/>
                </a:prstClr>
              </a:solidFill>
            </a:endParaRPr>
          </a:p>
        </p:txBody>
      </p:sp>
      <p:sp>
        <p:nvSpPr>
          <p:cNvPr id="5" name="Footer Placeholder 4"/>
          <p:cNvSpPr>
            <a:spLocks noGrp="1"/>
          </p:cNvSpPr>
          <p:nvPr>
            <p:ph type="ftr" sz="quarter" idx="3"/>
          </p:nvPr>
        </p:nvSpPr>
        <p:spPr>
          <a:xfrm>
            <a:off x="3124201" y="6356379"/>
            <a:ext cx="2895600" cy="365125"/>
          </a:xfrm>
          <a:prstGeom prst="rect">
            <a:avLst/>
          </a:prstGeom>
        </p:spPr>
        <p:txBody>
          <a:bodyPr vert="horz" lIns="91302" tIns="45652" rIns="91302" bIns="45652" rtlCol="0" anchor="ctr"/>
          <a:lstStyle>
            <a:lvl1pPr algn="ctr">
              <a:defRPr sz="1200">
                <a:solidFill>
                  <a:schemeClr val="tx1">
                    <a:tint val="75000"/>
                  </a:schemeClr>
                </a:solidFill>
              </a:defRPr>
            </a:lvl1pPr>
          </a:lstStyle>
          <a:p>
            <a:r>
              <a:rPr lang="da-DK" dirty="0" smtClean="0">
                <a:solidFill>
                  <a:prstClr val="white">
                    <a:tint val="75000"/>
                  </a:prstClr>
                </a:solidFill>
              </a:rPr>
              <a:t>Arbejdsmiljøroadshow 2012</a:t>
            </a:r>
            <a:endParaRPr lang="da-DK" dirty="0">
              <a:solidFill>
                <a:prstClr val="white">
                  <a:tint val="75000"/>
                </a:prstClr>
              </a:solidFill>
            </a:endParaRPr>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302" tIns="45652" rIns="91302" bIns="45652" rtlCol="0" anchor="ctr"/>
          <a:lstStyle>
            <a:lvl1pPr algn="r">
              <a:defRPr sz="1200">
                <a:solidFill>
                  <a:schemeClr val="tx1">
                    <a:tint val="75000"/>
                  </a:schemeClr>
                </a:solidFill>
              </a:defRPr>
            </a:lvl1pPr>
          </a:lstStyle>
          <a:p>
            <a:fld id="{386E7BC1-28B4-453B-80A8-15BA207FD262}" type="slidenum">
              <a:rPr lang="da-DK" smtClean="0">
                <a:solidFill>
                  <a:prstClr val="white">
                    <a:tint val="75000"/>
                  </a:prstClr>
                </a:solidFill>
              </a:rPr>
              <a:pPr/>
              <a:t>‹#›</a:t>
            </a:fld>
            <a:endParaRPr lang="da-DK" dirty="0">
              <a:solidFill>
                <a:prstClr val="white">
                  <a:tint val="75000"/>
                </a:prstClr>
              </a:solidFill>
            </a:endParaRPr>
          </a:p>
        </p:txBody>
      </p:sp>
    </p:spTree>
  </p:cSld>
  <p:clrMap bg1="dk1" tx1="lt1" bg2="dk2" tx2="lt2" accent1="accent1" accent2="accent2" accent3="accent3" accent4="accent4" accent5="accent5" accent6="accent6" hlink="hlink" folHlink="folHlink"/>
  <p:sldLayoutIdLst>
    <p:sldLayoutId id="2147483665" r:id="rId1"/>
  </p:sldLayoutIdLst>
  <p:timing>
    <p:tnLst>
      <p:par>
        <p:cTn id="1" dur="indefinite" restart="never" nodeType="tmRoot"/>
      </p:par>
    </p:tnLst>
  </p:timing>
  <p:hf hdr="0"/>
  <p:txStyles>
    <p:titleStyle>
      <a:lvl1pPr algn="ctr" defTabSz="913040" rtl="0" eaLnBrk="1" latinLnBrk="0" hangingPunct="1">
        <a:spcBef>
          <a:spcPct val="0"/>
        </a:spcBef>
        <a:buNone/>
        <a:defRPr sz="4400" kern="1200">
          <a:solidFill>
            <a:schemeClr val="tx1"/>
          </a:solidFill>
          <a:latin typeface="+mj-lt"/>
          <a:ea typeface="+mj-ea"/>
          <a:cs typeface="+mj-cs"/>
        </a:defRPr>
      </a:lvl1pPr>
    </p:titleStyle>
    <p:body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3040" rtl="0" eaLnBrk="1" latinLnBrk="0" hangingPunct="1">
        <a:defRPr sz="1800" kern="1200">
          <a:solidFill>
            <a:schemeClr val="tx1"/>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emf"/><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emf"/><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emf"/><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2.emf"/><Relationship Id="rId5" Type="http://schemas.microsoft.com/office/2007/relationships/hdphoto" Target="../media/hdphoto1.wdp"/><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emf"/><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2.emf"/><Relationship Id="rId5" Type="http://schemas.microsoft.com/office/2007/relationships/hdphoto" Target="../media/hdphoto1.wdp"/><Relationship Id="rId4" Type="http://schemas.openxmlformats.org/officeDocument/2006/relationships/image" Target="../media/image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2.emf"/><Relationship Id="rId4" Type="http://schemas.microsoft.com/office/2007/relationships/hdphoto" Target="../media/hdphoto1.wdp"/></Relationships>
</file>

<file path=ppt/slides/_rels/slide8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image" Target="../media/image2.emf"/><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548680"/>
            <a:ext cx="8229600" cy="4804250"/>
          </a:xfrm>
        </p:spPr>
        <p:txBody>
          <a:bodyPr/>
          <a:lstStyle/>
          <a:p>
            <a:pPr marL="0" indent="0" algn="ctr">
              <a:buNone/>
            </a:pPr>
            <a:endParaRPr lang="da-DK" sz="4000" dirty="0" smtClean="0"/>
          </a:p>
          <a:p>
            <a:pPr marL="0" indent="0" algn="ctr">
              <a:buNone/>
            </a:pPr>
            <a:r>
              <a:rPr lang="da-DK" sz="6000"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Velkommen til </a:t>
            </a:r>
          </a:p>
          <a:p>
            <a:pPr marL="0" indent="0" algn="ctr">
              <a:buNone/>
            </a:pPr>
            <a:r>
              <a:rPr lang="da-DK" sz="6000" b="1" spc="50" dirty="0" err="1">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a:t>
            </a:r>
            <a:r>
              <a:rPr lang="da-DK" sz="6000"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p>
          <a:p>
            <a:pPr marL="0" indent="0" algn="ctr">
              <a:buNone/>
            </a:pPr>
            <a:r>
              <a:rPr lang="da-DK" sz="6000"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sz="6000"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endParaRPr>
          </a:p>
          <a:p>
            <a:pPr marL="0" indent="0" algn="ctr">
              <a:buNone/>
            </a:pPr>
            <a:endParaRPr lang="da-DK" sz="6000"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a:t>
            </a:fld>
            <a:endParaRPr lang="da-DK" dirty="0">
              <a:solidFill>
                <a:prstClr val="white">
                  <a:tint val="75000"/>
                </a:prstClr>
              </a:solidFill>
            </a:endParaRPr>
          </a:p>
        </p:txBody>
      </p:sp>
      <p:pic>
        <p:nvPicPr>
          <p:cNvPr id="10"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70" b="96599" l="10000" r="90000">
                        <a14:foregroundMark x1="20541" y1="40064" x2="20541" y2="40064"/>
                        <a14:foregroundMark x1="36486" y1="33050" x2="36486" y2="33050"/>
                        <a14:foregroundMark x1="52027" y1="39532" x2="52027" y2="39532"/>
                        <a14:foregroundMark x1="74730" y1="15940" x2="74730" y2="15940"/>
                        <a14:foregroundMark x1="64730" y1="6482" x2="64730" y2="6482"/>
                        <a14:foregroundMark x1="48108" y1="9458" x2="48108" y2="9458"/>
                        <a14:foregroundMark x1="34054" y1="9671" x2="34054" y2="9671"/>
                        <a14:foregroundMark x1="25811" y1="16791" x2="25811" y2="16791"/>
                        <a14:foregroundMark x1="12973" y1="24655" x2="12973" y2="24655"/>
                        <a14:foregroundMark x1="13649" y1="36026" x2="13649" y2="36026"/>
                        <a14:foregroundMark x1="12973" y1="49097" x2="12973" y2="49097"/>
                        <a14:foregroundMark x1="22703" y1="56429" x2="22703" y2="56429"/>
                        <a14:foregroundMark x1="33649" y1="66419" x2="33649" y2="66419"/>
                        <a14:foregroundMark x1="49189" y1="64825" x2="49189" y2="64825"/>
                        <a14:foregroundMark x1="62703" y1="65887" x2="62703" y2="65887"/>
                        <a14:foregroundMark x1="74459" y1="56642" x2="74459" y2="56642"/>
                        <a14:foregroundMark x1="84459" y1="49097" x2="84459" y2="49097"/>
                        <a14:foregroundMark x1="84459" y1="37407" x2="84459" y2="37407"/>
                        <a14:foregroundMark x1="86081" y1="23804" x2="86081" y2="23804"/>
                        <a14:foregroundMark x1="16486" y1="87035" x2="16486" y2="87035"/>
                        <a14:foregroundMark x1="16486" y1="93836" x2="16486" y2="93836"/>
                        <a14:foregroundMark x1="28108" y1="90542" x2="28108" y2="90542"/>
                        <a14:foregroundMark x1="46081" y1="91923" x2="46081" y2="91923"/>
                        <a14:foregroundMark x1="59865" y1="96599" x2="59865" y2="96599"/>
                        <a14:foregroundMark x1="22703" y1="93836" x2="22703" y2="93836"/>
                        <a14:foregroundMark x1="52297" y1="92774" x2="52297" y2="92774"/>
                        <a14:foregroundMark x1="72973" y1="89798" x2="72973" y2="89798"/>
                        <a14:foregroundMark x1="78243" y1="89798" x2="78243" y2="89798"/>
                      </a14:backgroundRemoval>
                    </a14:imgEffect>
                  </a14:imgLayer>
                </a14:imgProps>
              </a:ext>
              <a:ext uri="{28A0092B-C50C-407E-A947-70E740481C1C}">
                <a14:useLocalDpi xmlns:a14="http://schemas.microsoft.com/office/drawing/2010/main" val="0"/>
              </a:ext>
            </a:extLst>
          </a:blip>
          <a:srcRect/>
          <a:stretch>
            <a:fillRect/>
          </a:stretch>
        </p:blipFill>
        <p:spPr bwMode="auto">
          <a:xfrm>
            <a:off x="7750696" y="4935805"/>
            <a:ext cx="936104" cy="119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Billede 6"/>
          <p:cNvPicPr>
            <a:picLocks noChangeAspect="1"/>
          </p:cNvPicPr>
          <p:nvPr/>
        </p:nvPicPr>
        <p:blipFill>
          <a:blip r:embed="rId5"/>
          <a:stretch>
            <a:fillRect/>
          </a:stretch>
        </p:blipFill>
        <p:spPr>
          <a:xfrm>
            <a:off x="457200" y="5235803"/>
            <a:ext cx="1178700" cy="909216"/>
          </a:xfrm>
          <a:prstGeom prst="rect">
            <a:avLst/>
          </a:prstGeom>
        </p:spPr>
      </p:pic>
    </p:spTree>
    <p:extLst>
      <p:ext uri="{BB962C8B-B14F-4D97-AF65-F5344CB8AC3E}">
        <p14:creationId xmlns:p14="http://schemas.microsoft.com/office/powerpoint/2010/main" val="18695945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74541" y="836712"/>
            <a:ext cx="8229600" cy="4525963"/>
          </a:xfrm>
        </p:spPr>
        <p:txBody>
          <a:bodyPr/>
          <a:lstStyle/>
          <a:p>
            <a:pPr marL="0" indent="0" algn="ctr">
              <a:buNone/>
            </a:pPr>
            <a:r>
              <a:rPr lang="da-DK" dirty="0" smtClean="0"/>
              <a:t>Anmeldte arbejdsulykker 2009-2014</a:t>
            </a:r>
          </a:p>
          <a:p>
            <a:pPr marL="0" indent="0" algn="ctr">
              <a:buNone/>
            </a:pPr>
            <a:r>
              <a:rPr lang="da-DK" dirty="0" smtClean="0"/>
              <a:t>i industrien</a:t>
            </a:r>
            <a:endParaRPr lang="da-DK" dirty="0"/>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10</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graphicFrame>
        <p:nvGraphicFramePr>
          <p:cNvPr id="4" name="Tabel 3"/>
          <p:cNvGraphicFramePr>
            <a:graphicFrameLocks noGrp="1"/>
          </p:cNvGraphicFramePr>
          <p:nvPr>
            <p:extLst/>
          </p:nvPr>
        </p:nvGraphicFramePr>
        <p:xfrm>
          <a:off x="827584" y="2420888"/>
          <a:ext cx="7200800" cy="2865120"/>
        </p:xfrm>
        <a:graphic>
          <a:graphicData uri="http://schemas.openxmlformats.org/drawingml/2006/table">
            <a:tbl>
              <a:tblPr firstRow="1" bandRow="1">
                <a:tableStyleId>{5C22544A-7EE6-4342-B048-85BDC9FD1C3A}</a:tableStyleId>
              </a:tblPr>
              <a:tblGrid>
                <a:gridCol w="1296144"/>
                <a:gridCol w="2304256"/>
                <a:gridCol w="2016224"/>
                <a:gridCol w="1584176"/>
              </a:tblGrid>
              <a:tr h="370840">
                <a:tc>
                  <a:txBody>
                    <a:bodyPr/>
                    <a:lstStyle/>
                    <a:p>
                      <a:pPr algn="ctr"/>
                      <a:r>
                        <a:rPr lang="da-DK" dirty="0" smtClean="0"/>
                        <a:t>Årstal</a:t>
                      </a:r>
                      <a:endParaRPr lang="da-DK" dirty="0"/>
                    </a:p>
                  </a:txBody>
                  <a:tcPr/>
                </a:tc>
                <a:tc>
                  <a:txBody>
                    <a:bodyPr/>
                    <a:lstStyle/>
                    <a:p>
                      <a:pPr algn="ctr"/>
                      <a:r>
                        <a:rPr lang="da-DK" dirty="0" smtClean="0"/>
                        <a:t>Antal anmeldte  ulykker</a:t>
                      </a:r>
                      <a:endParaRPr lang="da-DK" dirty="0"/>
                    </a:p>
                  </a:txBody>
                  <a:tcPr/>
                </a:tc>
                <a:tc>
                  <a:txBody>
                    <a:bodyPr/>
                    <a:lstStyle/>
                    <a:p>
                      <a:pPr algn="ctr"/>
                      <a:r>
                        <a:rPr lang="da-DK" dirty="0" smtClean="0"/>
                        <a:t>Beskæftigede</a:t>
                      </a:r>
                      <a:endParaRPr lang="da-DK" dirty="0"/>
                    </a:p>
                  </a:txBody>
                  <a:tcPr/>
                </a:tc>
                <a:tc>
                  <a:txBody>
                    <a:bodyPr/>
                    <a:lstStyle/>
                    <a:p>
                      <a:pPr algn="ctr"/>
                      <a:r>
                        <a:rPr lang="da-DK" dirty="0" smtClean="0"/>
                        <a:t>Ulykker i % af beskæftigede</a:t>
                      </a:r>
                      <a:endParaRPr lang="da-DK" dirty="0"/>
                    </a:p>
                  </a:txBody>
                  <a:tcPr/>
                </a:tc>
              </a:tr>
              <a:tr h="370840">
                <a:tc>
                  <a:txBody>
                    <a:bodyPr/>
                    <a:lstStyle/>
                    <a:p>
                      <a:pPr algn="ctr"/>
                      <a:r>
                        <a:rPr lang="da-DK" dirty="0" smtClean="0"/>
                        <a:t>2009</a:t>
                      </a:r>
                      <a:endParaRPr lang="da-DK" dirty="0"/>
                    </a:p>
                  </a:txBody>
                  <a:tcPr/>
                </a:tc>
                <a:tc>
                  <a:txBody>
                    <a:bodyPr/>
                    <a:lstStyle/>
                    <a:p>
                      <a:pPr algn="ctr"/>
                      <a:r>
                        <a:rPr lang="da-DK" dirty="0" smtClean="0"/>
                        <a:t>7.522</a:t>
                      </a:r>
                      <a:endParaRPr lang="da-DK" dirty="0"/>
                    </a:p>
                  </a:txBody>
                  <a:tcPr/>
                </a:tc>
                <a:tc>
                  <a:txBody>
                    <a:bodyPr/>
                    <a:lstStyle/>
                    <a:p>
                      <a:pPr algn="ctr"/>
                      <a:r>
                        <a:rPr lang="da-DK" dirty="0" smtClean="0"/>
                        <a:t>410.072</a:t>
                      </a:r>
                      <a:endParaRPr lang="da-DK" dirty="0"/>
                    </a:p>
                  </a:txBody>
                  <a:tcPr/>
                </a:tc>
                <a:tc>
                  <a:txBody>
                    <a:bodyPr/>
                    <a:lstStyle/>
                    <a:p>
                      <a:pPr algn="ctr"/>
                      <a:r>
                        <a:rPr lang="da-DK" dirty="0" smtClean="0"/>
                        <a:t>1,83</a:t>
                      </a:r>
                      <a:endParaRPr lang="da-DK" dirty="0"/>
                    </a:p>
                  </a:txBody>
                  <a:tcPr/>
                </a:tc>
              </a:tr>
              <a:tr h="370840">
                <a:tc>
                  <a:txBody>
                    <a:bodyPr/>
                    <a:lstStyle/>
                    <a:p>
                      <a:pPr algn="ctr"/>
                      <a:r>
                        <a:rPr lang="da-DK" dirty="0" smtClean="0"/>
                        <a:t>2010</a:t>
                      </a:r>
                      <a:endParaRPr lang="da-DK" dirty="0"/>
                    </a:p>
                  </a:txBody>
                  <a:tcPr/>
                </a:tc>
                <a:tc>
                  <a:txBody>
                    <a:bodyPr/>
                    <a:lstStyle/>
                    <a:p>
                      <a:pPr algn="ctr"/>
                      <a:r>
                        <a:rPr lang="da-DK" dirty="0" smtClean="0"/>
                        <a:t>6.780</a:t>
                      </a:r>
                      <a:endParaRPr lang="da-DK" dirty="0"/>
                    </a:p>
                  </a:txBody>
                  <a:tcPr/>
                </a:tc>
                <a:tc>
                  <a:txBody>
                    <a:bodyPr/>
                    <a:lstStyle/>
                    <a:p>
                      <a:pPr algn="ctr"/>
                      <a:r>
                        <a:rPr lang="da-DK" dirty="0" smtClean="0"/>
                        <a:t>354.950</a:t>
                      </a:r>
                      <a:endParaRPr lang="da-DK" dirty="0"/>
                    </a:p>
                  </a:txBody>
                  <a:tcPr/>
                </a:tc>
                <a:tc>
                  <a:txBody>
                    <a:bodyPr/>
                    <a:lstStyle/>
                    <a:p>
                      <a:pPr algn="ctr"/>
                      <a:r>
                        <a:rPr lang="da-DK" dirty="0" smtClean="0"/>
                        <a:t>1,91</a:t>
                      </a:r>
                      <a:endParaRPr lang="da-DK" dirty="0"/>
                    </a:p>
                  </a:txBody>
                  <a:tcPr/>
                </a:tc>
              </a:tr>
              <a:tr h="370840">
                <a:tc>
                  <a:txBody>
                    <a:bodyPr/>
                    <a:lstStyle/>
                    <a:p>
                      <a:pPr algn="ctr"/>
                      <a:r>
                        <a:rPr lang="da-DK" dirty="0" smtClean="0"/>
                        <a:t>2011</a:t>
                      </a:r>
                      <a:endParaRPr lang="da-DK" dirty="0"/>
                    </a:p>
                  </a:txBody>
                  <a:tcPr/>
                </a:tc>
                <a:tc>
                  <a:txBody>
                    <a:bodyPr/>
                    <a:lstStyle/>
                    <a:p>
                      <a:pPr algn="ctr"/>
                      <a:r>
                        <a:rPr lang="da-DK" dirty="0" smtClean="0"/>
                        <a:t>6.586</a:t>
                      </a:r>
                      <a:endParaRPr lang="da-DK" dirty="0"/>
                    </a:p>
                  </a:txBody>
                  <a:tcPr/>
                </a:tc>
                <a:tc>
                  <a:txBody>
                    <a:bodyPr/>
                    <a:lstStyle/>
                    <a:p>
                      <a:pPr algn="ctr"/>
                      <a:r>
                        <a:rPr lang="da-DK" dirty="0" smtClean="0"/>
                        <a:t>343.275</a:t>
                      </a:r>
                      <a:endParaRPr lang="da-DK" dirty="0"/>
                    </a:p>
                  </a:txBody>
                  <a:tcPr/>
                </a:tc>
                <a:tc>
                  <a:txBody>
                    <a:bodyPr/>
                    <a:lstStyle/>
                    <a:p>
                      <a:pPr algn="ctr"/>
                      <a:r>
                        <a:rPr lang="da-DK" dirty="0" smtClean="0"/>
                        <a:t>1,92</a:t>
                      </a:r>
                      <a:endParaRPr lang="da-DK" dirty="0"/>
                    </a:p>
                  </a:txBody>
                  <a:tcPr/>
                </a:tc>
              </a:tr>
              <a:tr h="370840">
                <a:tc>
                  <a:txBody>
                    <a:bodyPr/>
                    <a:lstStyle/>
                    <a:p>
                      <a:pPr algn="ctr"/>
                      <a:r>
                        <a:rPr lang="da-DK" dirty="0" smtClean="0"/>
                        <a:t>2012</a:t>
                      </a:r>
                      <a:endParaRPr lang="da-DK" dirty="0"/>
                    </a:p>
                  </a:txBody>
                  <a:tcPr/>
                </a:tc>
                <a:tc>
                  <a:txBody>
                    <a:bodyPr/>
                    <a:lstStyle/>
                    <a:p>
                      <a:pPr algn="ctr"/>
                      <a:r>
                        <a:rPr lang="da-DK" dirty="0" smtClean="0"/>
                        <a:t>6.214</a:t>
                      </a:r>
                      <a:endParaRPr lang="da-DK" dirty="0"/>
                    </a:p>
                  </a:txBody>
                  <a:tcPr/>
                </a:tc>
                <a:tc>
                  <a:txBody>
                    <a:bodyPr/>
                    <a:lstStyle/>
                    <a:p>
                      <a:pPr algn="ctr"/>
                      <a:r>
                        <a:rPr lang="da-DK" dirty="0" smtClean="0"/>
                        <a:t>344.289</a:t>
                      </a:r>
                      <a:endParaRPr lang="da-DK" dirty="0"/>
                    </a:p>
                  </a:txBody>
                  <a:tcPr/>
                </a:tc>
                <a:tc>
                  <a:txBody>
                    <a:bodyPr/>
                    <a:lstStyle/>
                    <a:p>
                      <a:pPr algn="ctr"/>
                      <a:r>
                        <a:rPr lang="da-DK" dirty="0" smtClean="0"/>
                        <a:t>1,80</a:t>
                      </a:r>
                      <a:endParaRPr lang="da-DK" dirty="0"/>
                    </a:p>
                  </a:txBody>
                  <a:tcPr/>
                </a:tc>
              </a:tr>
              <a:tr h="370840">
                <a:tc>
                  <a:txBody>
                    <a:bodyPr/>
                    <a:lstStyle/>
                    <a:p>
                      <a:pPr algn="ctr"/>
                      <a:r>
                        <a:rPr lang="da-DK" dirty="0" smtClean="0"/>
                        <a:t>2013</a:t>
                      </a:r>
                      <a:endParaRPr lang="da-DK" dirty="0"/>
                    </a:p>
                  </a:txBody>
                  <a:tcPr/>
                </a:tc>
                <a:tc>
                  <a:txBody>
                    <a:bodyPr/>
                    <a:lstStyle/>
                    <a:p>
                      <a:pPr algn="ctr"/>
                      <a:r>
                        <a:rPr lang="da-DK" dirty="0" smtClean="0"/>
                        <a:t>5.913</a:t>
                      </a:r>
                      <a:endParaRPr lang="da-DK" dirty="0"/>
                    </a:p>
                  </a:txBody>
                  <a:tcPr/>
                </a:tc>
                <a:tc>
                  <a:txBody>
                    <a:bodyPr/>
                    <a:lstStyle/>
                    <a:p>
                      <a:pPr algn="ctr"/>
                      <a:r>
                        <a:rPr lang="da-DK" dirty="0" smtClean="0"/>
                        <a:t>335.275</a:t>
                      </a:r>
                      <a:endParaRPr lang="da-DK" dirty="0"/>
                    </a:p>
                  </a:txBody>
                  <a:tcPr/>
                </a:tc>
                <a:tc>
                  <a:txBody>
                    <a:bodyPr/>
                    <a:lstStyle/>
                    <a:p>
                      <a:pPr algn="ctr"/>
                      <a:r>
                        <a:rPr lang="da-DK" dirty="0" smtClean="0"/>
                        <a:t>1,76</a:t>
                      </a:r>
                      <a:endParaRPr lang="da-DK" dirty="0"/>
                    </a:p>
                  </a:txBody>
                  <a:tcPr/>
                </a:tc>
              </a:tr>
              <a:tr h="370840">
                <a:tc>
                  <a:txBody>
                    <a:bodyPr/>
                    <a:lstStyle/>
                    <a:p>
                      <a:pPr algn="ctr"/>
                      <a:r>
                        <a:rPr lang="da-DK" dirty="0" smtClean="0"/>
                        <a:t>2014</a:t>
                      </a:r>
                      <a:endParaRPr lang="da-DK" dirty="0"/>
                    </a:p>
                  </a:txBody>
                  <a:tcPr/>
                </a:tc>
                <a:tc>
                  <a:txBody>
                    <a:bodyPr/>
                    <a:lstStyle/>
                    <a:p>
                      <a:pPr algn="ctr"/>
                      <a:r>
                        <a:rPr lang="da-DK" dirty="0" smtClean="0"/>
                        <a:t>5.909</a:t>
                      </a:r>
                      <a:endParaRPr lang="da-DK" dirty="0"/>
                    </a:p>
                  </a:txBody>
                  <a:tcPr/>
                </a:tc>
                <a:tc>
                  <a:txBody>
                    <a:bodyPr/>
                    <a:lstStyle/>
                    <a:p>
                      <a:pPr algn="ctr"/>
                      <a:r>
                        <a:rPr lang="da-DK" dirty="0" smtClean="0"/>
                        <a:t>330.289</a:t>
                      </a:r>
                      <a:endParaRPr lang="da-DK" dirty="0"/>
                    </a:p>
                  </a:txBody>
                  <a:tcPr/>
                </a:tc>
                <a:tc>
                  <a:txBody>
                    <a:bodyPr/>
                    <a:lstStyle/>
                    <a:p>
                      <a:pPr algn="ctr"/>
                      <a:r>
                        <a:rPr lang="da-DK" dirty="0" smtClean="0"/>
                        <a:t>1,79</a:t>
                      </a:r>
                      <a:endParaRPr lang="da-DK" dirty="0"/>
                    </a:p>
                  </a:txBody>
                  <a:tcPr/>
                </a:tc>
              </a:tr>
            </a:tbl>
          </a:graphicData>
        </a:graphic>
      </p:graphicFrame>
    </p:spTree>
    <p:extLst>
      <p:ext uri="{BB962C8B-B14F-4D97-AF65-F5344CB8AC3E}">
        <p14:creationId xmlns:p14="http://schemas.microsoft.com/office/powerpoint/2010/main" val="11307496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27960" y="980728"/>
            <a:ext cx="8229600" cy="4525963"/>
          </a:xfrm>
        </p:spPr>
        <p:txBody>
          <a:bodyPr/>
          <a:lstStyle/>
          <a:p>
            <a:pPr marL="0" indent="0" algn="ctr">
              <a:buNone/>
            </a:pPr>
            <a:r>
              <a:rPr lang="da-DK" dirty="0" smtClean="0"/>
              <a:t>Oftest forekommende skadestyper</a:t>
            </a:r>
          </a:p>
          <a:p>
            <a:pPr marL="0" indent="0" algn="ctr">
              <a:buNone/>
            </a:pPr>
            <a:r>
              <a:rPr lang="da-DK" dirty="0" smtClean="0"/>
              <a:t>(anmeldte 2014)</a:t>
            </a:r>
          </a:p>
          <a:p>
            <a:pPr marL="0" indent="0">
              <a:buNone/>
            </a:pPr>
            <a:r>
              <a:rPr lang="da-DK" dirty="0" smtClean="0"/>
              <a:t>	</a:t>
            </a:r>
            <a:r>
              <a:rPr lang="da-DK" dirty="0"/>
              <a:t> </a:t>
            </a:r>
            <a:r>
              <a:rPr lang="da-DK" dirty="0" smtClean="0"/>
              <a:t>	</a:t>
            </a:r>
          </a:p>
          <a:p>
            <a:pPr marL="0" indent="0">
              <a:buNone/>
            </a:pPr>
            <a:r>
              <a:rPr lang="da-DK" dirty="0"/>
              <a:t>	</a:t>
            </a:r>
            <a:r>
              <a:rPr lang="da-DK" dirty="0" smtClean="0"/>
              <a:t>	Forstuvninger</a:t>
            </a:r>
            <a:r>
              <a:rPr lang="da-DK" dirty="0"/>
              <a:t>	2.061 		</a:t>
            </a:r>
            <a:r>
              <a:rPr lang="da-DK" dirty="0" smtClean="0"/>
              <a:t>		Sårskader		994</a:t>
            </a:r>
          </a:p>
          <a:p>
            <a:pPr marL="0" indent="0">
              <a:buNone/>
            </a:pPr>
            <a:r>
              <a:rPr lang="da-DK" dirty="0"/>
              <a:t>	</a:t>
            </a:r>
            <a:r>
              <a:rPr lang="da-DK" dirty="0" smtClean="0"/>
              <a:t>	</a:t>
            </a:r>
            <a:r>
              <a:rPr lang="da-DK" dirty="0"/>
              <a:t>Knoglebrud 	694</a:t>
            </a:r>
          </a:p>
          <a:p>
            <a:pPr marL="0" indent="0">
              <a:buNone/>
            </a:pPr>
            <a:endParaRPr lang="da-DK" dirty="0"/>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11</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Tree>
    <p:extLst>
      <p:ext uri="{BB962C8B-B14F-4D97-AF65-F5344CB8AC3E}">
        <p14:creationId xmlns:p14="http://schemas.microsoft.com/office/powerpoint/2010/main" val="3724775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1052736"/>
            <a:ext cx="8229600" cy="4525963"/>
          </a:xfrm>
        </p:spPr>
        <p:txBody>
          <a:bodyPr/>
          <a:lstStyle/>
          <a:p>
            <a:pPr marL="0" indent="0" algn="ctr">
              <a:buNone/>
            </a:pPr>
            <a:r>
              <a:rPr lang="da-DK" dirty="0" smtClean="0"/>
              <a:t>Oftest forekommende skademåde</a:t>
            </a:r>
          </a:p>
          <a:p>
            <a:pPr marL="0" indent="0" algn="ctr">
              <a:buNone/>
            </a:pPr>
            <a:r>
              <a:rPr lang="da-DK" dirty="0" smtClean="0"/>
              <a:t>(2014)</a:t>
            </a:r>
          </a:p>
          <a:p>
            <a:pPr marL="0" indent="0">
              <a:buNone/>
            </a:pPr>
            <a:endParaRPr lang="da-DK" dirty="0" smtClean="0"/>
          </a:p>
          <a:p>
            <a:pPr marL="0" indent="0">
              <a:buNone/>
            </a:pPr>
            <a:r>
              <a:rPr lang="da-DK" dirty="0" smtClean="0"/>
              <a:t>Fald, stødt mod genstand		1.368</a:t>
            </a:r>
          </a:p>
          <a:p>
            <a:pPr marL="0" indent="0">
              <a:buNone/>
            </a:pPr>
            <a:r>
              <a:rPr lang="da-DK" dirty="0" smtClean="0"/>
              <a:t>Akut fysisk overbelastning		1.199</a:t>
            </a:r>
          </a:p>
          <a:p>
            <a:pPr marL="0" indent="0">
              <a:buNone/>
            </a:pPr>
            <a:r>
              <a:rPr lang="da-DK" dirty="0" smtClean="0"/>
              <a:t>Ramt af genstand/person		948</a:t>
            </a:r>
          </a:p>
          <a:p>
            <a:pPr marL="0" indent="0">
              <a:buNone/>
            </a:pPr>
            <a:r>
              <a:rPr lang="da-DK" dirty="0" smtClean="0"/>
              <a:t>Skarp/spids/grov/ru genstand	812</a:t>
            </a:r>
            <a:endParaRPr lang="da-DK" dirty="0"/>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12</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Tree>
    <p:extLst>
      <p:ext uri="{BB962C8B-B14F-4D97-AF65-F5344CB8AC3E}">
        <p14:creationId xmlns:p14="http://schemas.microsoft.com/office/powerpoint/2010/main" val="5084723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3"/>
          <p:cNvPicPr>
            <a:picLocks noGrp="1" noChangeAspect="1"/>
          </p:cNvPicPr>
          <p:nvPr>
            <p:ph idx="1"/>
          </p:nvPr>
        </p:nvPicPr>
        <p:blipFill>
          <a:blip r:embed="rId3"/>
          <a:stretch>
            <a:fillRect/>
          </a:stretch>
        </p:blipFill>
        <p:spPr>
          <a:xfrm>
            <a:off x="457200" y="1412776"/>
            <a:ext cx="8229600" cy="3851631"/>
          </a:xfrm>
          <a:prstGeom prst="rect">
            <a:avLst/>
          </a:prstGeom>
        </p:spPr>
      </p:pic>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13</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Tree>
    <p:extLst>
      <p:ext uri="{BB962C8B-B14F-4D97-AF65-F5344CB8AC3E}">
        <p14:creationId xmlns:p14="http://schemas.microsoft.com/office/powerpoint/2010/main" val="18902337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Baggrund</a:t>
            </a:r>
            <a:endParaRPr lang="da-DK" dirty="0"/>
          </a:p>
        </p:txBody>
      </p:sp>
      <p:sp>
        <p:nvSpPr>
          <p:cNvPr id="3" name="Pladsholder til indhold 2"/>
          <p:cNvSpPr>
            <a:spLocks noGrp="1"/>
          </p:cNvSpPr>
          <p:nvPr>
            <p:ph idx="1"/>
          </p:nvPr>
        </p:nvSpPr>
        <p:spPr/>
        <p:txBody>
          <a:bodyPr/>
          <a:lstStyle/>
          <a:p>
            <a:pPr marL="0" indent="0">
              <a:buNone/>
            </a:pPr>
            <a:r>
              <a:rPr lang="da-DK" dirty="0" smtClean="0"/>
              <a:t>Gennem tilsynsbesøg har AT konstateret, at der stadig er mangler i virksomhedernes </a:t>
            </a:r>
            <a:r>
              <a:rPr lang="da-DK" dirty="0"/>
              <a:t>arbejdsmiljøindsats i </a:t>
            </a:r>
            <a:r>
              <a:rPr lang="da-DK" dirty="0" smtClean="0"/>
              <a:t>branchen, især på områderne:</a:t>
            </a:r>
            <a:endParaRPr lang="da-DK" dirty="0"/>
          </a:p>
          <a:p>
            <a:pPr algn="ctr">
              <a:buFontTx/>
              <a:buChar char="-"/>
            </a:pPr>
            <a:r>
              <a:rPr lang="da-DK" dirty="0" smtClean="0"/>
              <a:t>Ulykker</a:t>
            </a:r>
          </a:p>
          <a:p>
            <a:pPr algn="ctr">
              <a:buFontTx/>
              <a:buChar char="-"/>
            </a:pPr>
            <a:r>
              <a:rPr lang="da-DK" dirty="0" err="1" smtClean="0"/>
              <a:t>Egenindsats</a:t>
            </a:r>
            <a:endParaRPr lang="da-DK" dirty="0" smtClean="0"/>
          </a:p>
          <a:p>
            <a:pPr marL="0" indent="0" algn="ctr">
              <a:buNone/>
            </a:pPr>
            <a:r>
              <a:rPr lang="da-DK" dirty="0" smtClean="0"/>
              <a:t>- Muskel- og skeletbesvær (belastninger)</a:t>
            </a:r>
          </a:p>
          <a:p>
            <a:pPr marL="0" indent="0" algn="ctr">
              <a:buNone/>
            </a:pP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14</a:t>
            </a:fld>
            <a:endParaRPr lang="da-DK" dirty="0">
              <a:solidFill>
                <a:prstClr val="white">
                  <a:tint val="75000"/>
                </a:prstClr>
              </a:solidFill>
            </a:endParaRPr>
          </a:p>
        </p:txBody>
      </p:sp>
    </p:spTree>
    <p:extLst>
      <p:ext uri="{BB962C8B-B14F-4D97-AF65-F5344CB8AC3E}">
        <p14:creationId xmlns:p14="http://schemas.microsoft.com/office/powerpoint/2010/main" val="16243767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15</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8" name="Pladsholder til indhold 2"/>
          <p:cNvSpPr>
            <a:spLocks noGrp="1"/>
          </p:cNvSpPr>
          <p:nvPr>
            <p:ph idx="1"/>
          </p:nvPr>
        </p:nvSpPr>
        <p:spPr>
          <a:xfrm>
            <a:off x="467544" y="764704"/>
            <a:ext cx="8352928" cy="5400600"/>
          </a:xfrm>
        </p:spPr>
        <p:txBody>
          <a:bodyPr>
            <a:normAutofit lnSpcReduction="10000"/>
          </a:bodyPr>
          <a:lstStyle/>
          <a:p>
            <a:pPr marL="0" indent="0">
              <a:buNone/>
            </a:pPr>
            <a:r>
              <a:rPr lang="da-DK" dirty="0" smtClean="0"/>
              <a:t>2015:</a:t>
            </a:r>
          </a:p>
          <a:p>
            <a:pPr marL="0" indent="0">
              <a:buNone/>
            </a:pPr>
            <a:r>
              <a:rPr lang="da-DK" dirty="0" smtClean="0"/>
              <a:t>Der er gennemført 1.229 tilsyn (4.415) (27,8%)</a:t>
            </a:r>
            <a:br>
              <a:rPr lang="da-DK" dirty="0" smtClean="0"/>
            </a:br>
            <a:r>
              <a:rPr lang="da-DK" dirty="0" smtClean="0"/>
              <a:t>	</a:t>
            </a:r>
          </a:p>
          <a:p>
            <a:pPr marL="0" indent="0">
              <a:buNone/>
            </a:pPr>
            <a:r>
              <a:rPr lang="da-DK" dirty="0" smtClean="0"/>
              <a:t>Der er afgivet 1.770 reaktioner (4.730) (37,4%)</a:t>
            </a:r>
          </a:p>
          <a:p>
            <a:pPr marL="0" indent="0">
              <a:buNone/>
            </a:pPr>
            <a:r>
              <a:rPr lang="da-DK" dirty="0"/>
              <a:t>	</a:t>
            </a:r>
            <a:r>
              <a:rPr lang="da-DK" sz="2400" b="1" dirty="0"/>
              <a:t>Ulykker </a:t>
            </a:r>
            <a:r>
              <a:rPr lang="da-DK" sz="2400" b="1" dirty="0" smtClean="0"/>
              <a:t> 	709	(1.706) 	 (41,6%)</a:t>
            </a:r>
          </a:p>
          <a:p>
            <a:pPr marL="0" indent="0">
              <a:buNone/>
            </a:pPr>
            <a:r>
              <a:rPr lang="da-DK" sz="2400" dirty="0"/>
              <a:t>	</a:t>
            </a:r>
            <a:r>
              <a:rPr lang="da-DK" sz="2400" dirty="0" smtClean="0"/>
              <a:t>Egenindsats  	412	(1.266)		 (32,5%)</a:t>
            </a:r>
          </a:p>
          <a:p>
            <a:pPr marL="0" indent="0">
              <a:buNone/>
            </a:pPr>
            <a:r>
              <a:rPr lang="da-DK" sz="2400" dirty="0" smtClean="0"/>
              <a:t>	Kemi 		363	(807)		 (45%)</a:t>
            </a:r>
          </a:p>
          <a:p>
            <a:pPr marL="0" indent="0">
              <a:buNone/>
            </a:pPr>
            <a:r>
              <a:rPr lang="da-DK" sz="2400" dirty="0" smtClean="0"/>
              <a:t>	</a:t>
            </a:r>
            <a:r>
              <a:rPr lang="da-DK" sz="2400" b="1" dirty="0" smtClean="0"/>
              <a:t>MSB 		131	(536)		 (24,4%)</a:t>
            </a:r>
          </a:p>
          <a:p>
            <a:pPr marL="0" indent="0">
              <a:buNone/>
            </a:pPr>
            <a:r>
              <a:rPr lang="da-DK" sz="2400" dirty="0"/>
              <a:t>	</a:t>
            </a:r>
            <a:r>
              <a:rPr lang="da-DK" sz="2400" dirty="0" smtClean="0"/>
              <a:t>Støj 		43	(107) 		 (40,2%)</a:t>
            </a:r>
          </a:p>
          <a:p>
            <a:pPr marL="0" indent="0">
              <a:buNone/>
            </a:pPr>
            <a:r>
              <a:rPr lang="da-DK" sz="2400" dirty="0" smtClean="0"/>
              <a:t>	</a:t>
            </a:r>
            <a:r>
              <a:rPr lang="da-DK" sz="2400" b="1" dirty="0" smtClean="0"/>
              <a:t>Psykisk 	20	(86)		 (23,3%)</a:t>
            </a:r>
          </a:p>
          <a:p>
            <a:pPr marL="0" indent="0">
              <a:buNone/>
            </a:pPr>
            <a:r>
              <a:rPr lang="da-DK" sz="2400" dirty="0"/>
              <a:t>	</a:t>
            </a:r>
            <a:r>
              <a:rPr lang="da-DK" sz="2400" dirty="0" smtClean="0"/>
              <a:t>Rygelov	22	(75) 		 (29,3%)</a:t>
            </a:r>
            <a:endParaRPr lang="da-DK" sz="2400" dirty="0"/>
          </a:p>
        </p:txBody>
      </p:sp>
    </p:spTree>
    <p:extLst>
      <p:ext uri="{BB962C8B-B14F-4D97-AF65-F5344CB8AC3E}">
        <p14:creationId xmlns:p14="http://schemas.microsoft.com/office/powerpoint/2010/main" val="35757017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AT fokusområder</a:t>
            </a:r>
            <a:endParaRPr lang="da-DK" dirty="0"/>
          </a:p>
        </p:txBody>
      </p:sp>
      <p:sp>
        <p:nvSpPr>
          <p:cNvPr id="3" name="Pladsholder til indhold 2"/>
          <p:cNvSpPr>
            <a:spLocks noGrp="1"/>
          </p:cNvSpPr>
          <p:nvPr>
            <p:ph idx="1"/>
          </p:nvPr>
        </p:nvSpPr>
        <p:spPr/>
        <p:txBody>
          <a:bodyPr/>
          <a:lstStyle/>
          <a:p>
            <a:pPr marL="0" indent="0">
              <a:buNone/>
            </a:pPr>
            <a:r>
              <a:rPr lang="da-DK" dirty="0" smtClean="0"/>
              <a:t>Ulykker:</a:t>
            </a:r>
          </a:p>
          <a:p>
            <a:pPr marL="0" indent="0">
              <a:buNone/>
            </a:pPr>
            <a:r>
              <a:rPr lang="da-DK" dirty="0"/>
              <a:t>	</a:t>
            </a:r>
            <a:r>
              <a:rPr lang="da-DK" dirty="0" smtClean="0"/>
              <a:t>	- faldene genstande</a:t>
            </a:r>
          </a:p>
          <a:p>
            <a:pPr marL="0" indent="0">
              <a:buNone/>
            </a:pPr>
            <a:r>
              <a:rPr lang="da-DK" dirty="0"/>
              <a:t>	</a:t>
            </a:r>
            <a:r>
              <a:rPr lang="da-DK" dirty="0" smtClean="0"/>
              <a:t>	- intern færdsel</a:t>
            </a:r>
          </a:p>
          <a:p>
            <a:pPr marL="0" indent="0">
              <a:buNone/>
            </a:pPr>
            <a:r>
              <a:rPr lang="da-DK" dirty="0"/>
              <a:t>	</a:t>
            </a:r>
            <a:r>
              <a:rPr lang="da-DK" dirty="0" smtClean="0"/>
              <a:t>	- fald og </a:t>
            </a:r>
            <a:r>
              <a:rPr lang="da-DK" dirty="0" err="1" smtClean="0"/>
              <a:t>snublen</a:t>
            </a:r>
            <a:endParaRPr lang="da-DK" dirty="0" smtClean="0"/>
          </a:p>
          <a:p>
            <a:pPr marL="0" indent="0">
              <a:buNone/>
            </a:pPr>
            <a:r>
              <a:rPr lang="da-DK" dirty="0"/>
              <a:t>	</a:t>
            </a:r>
            <a:r>
              <a:rPr lang="da-DK" dirty="0" smtClean="0"/>
              <a:t>	- fald fra højder</a:t>
            </a:r>
          </a:p>
          <a:p>
            <a:pPr marL="0" indent="0">
              <a:buNone/>
            </a:pPr>
            <a:r>
              <a:rPr lang="da-DK" dirty="0"/>
              <a:t>	</a:t>
            </a:r>
            <a:r>
              <a:rPr lang="da-DK" dirty="0" smtClean="0"/>
              <a:t>	- maskinsikkerhed</a:t>
            </a:r>
            <a:endParaRPr lang="da-DK" dirty="0"/>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16</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Tree>
    <p:extLst>
      <p:ext uri="{BB962C8B-B14F-4D97-AF65-F5344CB8AC3E}">
        <p14:creationId xmlns:p14="http://schemas.microsoft.com/office/powerpoint/2010/main" val="21502007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251520" y="1600229"/>
            <a:ext cx="8640960" cy="4525963"/>
          </a:xfrm>
        </p:spPr>
        <p:txBody>
          <a:bodyPr>
            <a:normAutofit fontScale="92500" lnSpcReduction="20000"/>
          </a:bodyPr>
          <a:lstStyle/>
          <a:p>
            <a:pPr marL="0" indent="0">
              <a:buNone/>
            </a:pPr>
            <a:r>
              <a:rPr lang="da-DK" dirty="0" smtClean="0"/>
              <a:t>Muskel- og skeletbesvær:</a:t>
            </a:r>
          </a:p>
          <a:p>
            <a:pPr marL="0" indent="0">
              <a:buNone/>
            </a:pPr>
            <a:r>
              <a:rPr lang="da-DK" dirty="0"/>
              <a:t>	</a:t>
            </a:r>
            <a:r>
              <a:rPr lang="da-DK" dirty="0" smtClean="0"/>
              <a:t>		- tunge løft</a:t>
            </a:r>
          </a:p>
          <a:p>
            <a:pPr marL="0" indent="0">
              <a:buNone/>
            </a:pPr>
            <a:r>
              <a:rPr lang="da-DK" dirty="0"/>
              <a:t>	</a:t>
            </a:r>
            <a:r>
              <a:rPr lang="da-DK" dirty="0" smtClean="0"/>
              <a:t>		- arbejdsstillinger</a:t>
            </a:r>
          </a:p>
          <a:p>
            <a:pPr marL="0" indent="0">
              <a:buNone/>
            </a:pPr>
            <a:endParaRPr lang="da-DK" dirty="0"/>
          </a:p>
          <a:p>
            <a:pPr marL="0" indent="0">
              <a:buNone/>
            </a:pPr>
            <a:r>
              <a:rPr lang="da-DK" dirty="0" err="1" smtClean="0"/>
              <a:t>Egenindsats</a:t>
            </a:r>
            <a:r>
              <a:rPr lang="da-DK" dirty="0" smtClean="0"/>
              <a:t>:</a:t>
            </a:r>
          </a:p>
          <a:p>
            <a:pPr marL="0" indent="0">
              <a:buNone/>
            </a:pPr>
            <a:r>
              <a:rPr lang="da-DK" dirty="0"/>
              <a:t>	</a:t>
            </a:r>
            <a:r>
              <a:rPr lang="da-DK" dirty="0" smtClean="0"/>
              <a:t>		- APV</a:t>
            </a:r>
          </a:p>
          <a:p>
            <a:pPr marL="0" indent="0">
              <a:buNone/>
            </a:pPr>
            <a:r>
              <a:rPr lang="da-DK" dirty="0"/>
              <a:t>	</a:t>
            </a:r>
            <a:r>
              <a:rPr lang="da-DK" dirty="0" smtClean="0"/>
              <a:t>		- supplerende uddannelse</a:t>
            </a:r>
          </a:p>
          <a:p>
            <a:pPr marL="0" indent="0">
              <a:buNone/>
            </a:pPr>
            <a:r>
              <a:rPr lang="da-DK" dirty="0"/>
              <a:t>	</a:t>
            </a:r>
            <a:r>
              <a:rPr lang="da-DK" dirty="0" smtClean="0"/>
              <a:t>		- årlig arbejdsmiljødrøftelse</a:t>
            </a:r>
          </a:p>
          <a:p>
            <a:pPr marL="0" indent="0">
              <a:buNone/>
            </a:pPr>
            <a:r>
              <a:rPr lang="da-DK" dirty="0"/>
              <a:t>	</a:t>
            </a:r>
            <a:r>
              <a:rPr lang="da-DK" dirty="0" smtClean="0"/>
              <a:t>		- kompetenceudviklingsplan (</a:t>
            </a:r>
            <a:r>
              <a:rPr lang="da-DK" dirty="0" err="1" smtClean="0"/>
              <a:t>AMiO</a:t>
            </a:r>
            <a:r>
              <a:rPr lang="da-DK" dirty="0" smtClean="0"/>
              <a:t>)</a:t>
            </a:r>
            <a:endParaRPr lang="da-DK" dirty="0"/>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17</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7" name="Titel 1"/>
          <p:cNvSpPr>
            <a:spLocks noGrp="1"/>
          </p:cNvSpPr>
          <p:nvPr>
            <p:ph type="title"/>
          </p:nvPr>
        </p:nvSpPr>
        <p:spPr/>
        <p:txBody>
          <a:bodyPr/>
          <a:lstStyle/>
          <a:p>
            <a:r>
              <a:rPr lang="da-DK" dirty="0" smtClean="0"/>
              <a:t>AT fokusområder</a:t>
            </a:r>
            <a:endParaRPr lang="da-DK" dirty="0"/>
          </a:p>
        </p:txBody>
      </p:sp>
    </p:spTree>
    <p:extLst>
      <p:ext uri="{BB962C8B-B14F-4D97-AF65-F5344CB8AC3E}">
        <p14:creationId xmlns:p14="http://schemas.microsoft.com/office/powerpoint/2010/main" val="6649803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18</a:t>
            </a:fld>
            <a:endParaRPr lang="da-DK" dirty="0">
              <a:solidFill>
                <a:prstClr val="white">
                  <a:tint val="75000"/>
                </a:prstClr>
              </a:solidFill>
            </a:endParaRPr>
          </a:p>
        </p:txBody>
      </p:sp>
      <p:sp>
        <p:nvSpPr>
          <p:cNvPr id="7" name="Titel 1"/>
          <p:cNvSpPr>
            <a:spLocks noGrp="1"/>
          </p:cNvSpPr>
          <p:nvPr>
            <p:ph type="title"/>
          </p:nvPr>
        </p:nvSpPr>
        <p:spPr>
          <a:xfrm>
            <a:off x="609600" y="427038"/>
            <a:ext cx="8229600" cy="1143000"/>
          </a:xfrm>
        </p:spPr>
        <p:txBody>
          <a:bodyPr/>
          <a:lstStyle/>
          <a:p>
            <a:r>
              <a:rPr lang="da-DK" b="1" spc="50" dirty="0" err="1">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a:t>
            </a:r>
            <a:r>
              <a:rPr lang="da-DK"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dirty="0"/>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12" name="Pladsholder til indhold 11"/>
          <p:cNvSpPr>
            <a:spLocks noGrp="1"/>
          </p:cNvSpPr>
          <p:nvPr>
            <p:ph idx="1"/>
          </p:nvPr>
        </p:nvSpPr>
        <p:spPr>
          <a:xfrm>
            <a:off x="2384696" y="2492896"/>
            <a:ext cx="4441279" cy="1920526"/>
          </a:xfrm>
          <a:prstGeom prst="rect">
            <a:avLst/>
          </a:prstGeom>
          <a:noFill/>
        </p:spPr>
        <p:txBody>
          <a:bodyPr wrap="none" lIns="91440" tIns="45720" rIns="91440" bIns="45720">
            <a:spAutoFit/>
          </a:bodyPr>
          <a:lstStyle/>
          <a:p>
            <a:pPr marL="0" indent="0" algn="ctr">
              <a:buNone/>
            </a:pPr>
            <a:r>
              <a:rPr lang="da-DK"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Lars Andersen </a:t>
            </a:r>
          </a:p>
          <a:p>
            <a:pPr marL="0" indent="0" algn="ctr">
              <a:buNone/>
            </a:pPr>
            <a:r>
              <a:rPr lang="da-DK"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Lederne </a:t>
            </a:r>
            <a:endParaRPr lang="da-DK"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439634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Gode omsorgssamtaler</a:t>
            </a:r>
            <a:br>
              <a:rPr lang="da-DK" dirty="0"/>
            </a:b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70" b="96599" l="10000" r="90000">
                        <a14:foregroundMark x1="20541" y1="40064" x2="20541" y2="40064"/>
                        <a14:foregroundMark x1="36486" y1="33050" x2="36486" y2="33050"/>
                        <a14:foregroundMark x1="52027" y1="39532" x2="52027" y2="39532"/>
                        <a14:foregroundMark x1="74730" y1="15940" x2="74730" y2="15940"/>
                        <a14:foregroundMark x1="64730" y1="6482" x2="64730" y2="6482"/>
                        <a14:foregroundMark x1="48108" y1="9458" x2="48108" y2="9458"/>
                        <a14:foregroundMark x1="34054" y1="9671" x2="34054" y2="9671"/>
                        <a14:foregroundMark x1="25811" y1="16791" x2="25811" y2="16791"/>
                        <a14:foregroundMark x1="12973" y1="24655" x2="12973" y2="24655"/>
                        <a14:foregroundMark x1="13649" y1="36026" x2="13649" y2="36026"/>
                        <a14:foregroundMark x1="12973" y1="49097" x2="12973" y2="49097"/>
                        <a14:foregroundMark x1="22703" y1="56429" x2="22703" y2="56429"/>
                        <a14:foregroundMark x1="33649" y1="66419" x2="33649" y2="66419"/>
                        <a14:foregroundMark x1="49189" y1="64825" x2="49189" y2="64825"/>
                        <a14:foregroundMark x1="62703" y1="65887" x2="62703" y2="65887"/>
                        <a14:foregroundMark x1="74459" y1="56642" x2="74459" y2="56642"/>
                        <a14:foregroundMark x1="84459" y1="49097" x2="84459" y2="49097"/>
                        <a14:foregroundMark x1="84459" y1="37407" x2="84459" y2="37407"/>
                        <a14:foregroundMark x1="86081" y1="23804" x2="86081" y2="23804"/>
                        <a14:foregroundMark x1="16486" y1="87035" x2="16486" y2="87035"/>
                        <a14:foregroundMark x1="16486" y1="93836" x2="16486" y2="93836"/>
                        <a14:foregroundMark x1="28108" y1="90542" x2="28108" y2="90542"/>
                        <a14:foregroundMark x1="46081" y1="91923" x2="46081" y2="91923"/>
                        <a14:foregroundMark x1="59865" y1="96599" x2="59865" y2="96599"/>
                        <a14:foregroundMark x1="22703" y1="93836" x2="22703" y2="93836"/>
                        <a14:foregroundMark x1="52297" y1="92774" x2="52297" y2="92774"/>
                        <a14:foregroundMark x1="72973" y1="89798" x2="72973" y2="89798"/>
                        <a14:foregroundMark x1="78243" y1="89798" x2="78243" y2="89798"/>
                      </a14:backgroundRemoval>
                    </a14:imgEffect>
                  </a14:imgLayer>
                </a14:imgProps>
              </a:ext>
              <a:ext uri="{28A0092B-C50C-407E-A947-70E740481C1C}">
                <a14:useLocalDpi xmlns:a14="http://schemas.microsoft.com/office/drawing/2010/main" val="0"/>
              </a:ext>
            </a:extLst>
          </a:blip>
          <a:srcRect/>
          <a:stretch>
            <a:fillRect/>
          </a:stretch>
        </p:blipFill>
        <p:spPr bwMode="auto">
          <a:xfrm>
            <a:off x="7750696" y="4935805"/>
            <a:ext cx="936104" cy="119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Billede 6"/>
          <p:cNvPicPr>
            <a:picLocks noChangeAspect="1"/>
          </p:cNvPicPr>
          <p:nvPr/>
        </p:nvPicPr>
        <p:blipFill>
          <a:blip r:embed="rId5"/>
          <a:stretch>
            <a:fillRect/>
          </a:stretch>
        </p:blipFill>
        <p:spPr>
          <a:xfrm>
            <a:off x="457200" y="5248457"/>
            <a:ext cx="1178700" cy="909216"/>
          </a:xfrm>
          <a:prstGeom prst="rect">
            <a:avLst/>
          </a:prstGeom>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1880" y="2104597"/>
            <a:ext cx="1752029" cy="2497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2224088" y="1795463"/>
            <a:ext cx="4695825"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2809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a:t>
            </a:fld>
            <a:endParaRPr lang="da-DK" dirty="0">
              <a:solidFill>
                <a:prstClr val="white">
                  <a:tint val="75000"/>
                </a:prstClr>
              </a:solidFill>
            </a:endParaRPr>
          </a:p>
        </p:txBody>
      </p:sp>
      <p:sp>
        <p:nvSpPr>
          <p:cNvPr id="7" name="Titel 1"/>
          <p:cNvSpPr>
            <a:spLocks noGrp="1"/>
          </p:cNvSpPr>
          <p:nvPr>
            <p:ph type="title"/>
          </p:nvPr>
        </p:nvSpPr>
        <p:spPr>
          <a:xfrm>
            <a:off x="609600" y="427038"/>
            <a:ext cx="8229600" cy="1143000"/>
          </a:xfrm>
        </p:spPr>
        <p:txBody>
          <a:bodyPr/>
          <a:lstStyle/>
          <a:p>
            <a:r>
              <a:rPr lang="da-DK"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 </a:t>
            </a:r>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dirty="0"/>
          </a:p>
        </p:txBody>
      </p:sp>
      <p:sp>
        <p:nvSpPr>
          <p:cNvPr id="9" name="Pladsholder til dato 3"/>
          <p:cNvSpPr txBox="1">
            <a:spLocks/>
          </p:cNvSpPr>
          <p:nvPr/>
        </p:nvSpPr>
        <p:spPr>
          <a:xfrm>
            <a:off x="609600" y="6461183"/>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457019"/>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12" name="Pladsholder til indhold 2"/>
          <p:cNvSpPr>
            <a:spLocks noGrp="1"/>
          </p:cNvSpPr>
          <p:nvPr>
            <p:ph idx="1"/>
          </p:nvPr>
        </p:nvSpPr>
        <p:spPr>
          <a:xfrm>
            <a:off x="609600" y="1752600"/>
            <a:ext cx="8229600" cy="4525963"/>
          </a:xfrm>
        </p:spPr>
        <p:txBody>
          <a:bodyPr/>
          <a:lstStyle/>
          <a:p>
            <a:pPr marL="0" indent="0">
              <a:buNone/>
            </a:pPr>
            <a:r>
              <a:rPr lang="da-DK" dirty="0" smtClean="0"/>
              <a:t>Industriens Branchearbejdsmiljøråd </a:t>
            </a:r>
          </a:p>
          <a:p>
            <a:pPr marL="0" indent="0">
              <a:buNone/>
            </a:pPr>
            <a:r>
              <a:rPr lang="da-DK" dirty="0"/>
              <a:t>m</a:t>
            </a:r>
            <a:r>
              <a:rPr lang="da-DK" dirty="0" smtClean="0"/>
              <a:t>etal- og maskinindustriens arbejdsmiljøudvalg: </a:t>
            </a:r>
            <a:endParaRPr lang="da-DK" dirty="0"/>
          </a:p>
          <a:p>
            <a:pPr marL="0" indent="0">
              <a:buNone/>
            </a:pPr>
            <a:r>
              <a:rPr lang="da-DK" dirty="0" smtClean="0"/>
              <a:t>	</a:t>
            </a:r>
            <a:r>
              <a:rPr lang="da-DK" sz="2800" dirty="0" smtClean="0"/>
              <a:t>Dansk Industri </a:t>
            </a:r>
          </a:p>
          <a:p>
            <a:pPr marL="0" indent="0">
              <a:buNone/>
            </a:pPr>
            <a:r>
              <a:rPr lang="da-DK" sz="2800" dirty="0" smtClean="0"/>
              <a:t>	CO-industri</a:t>
            </a:r>
          </a:p>
          <a:p>
            <a:pPr marL="0" indent="0">
              <a:buNone/>
            </a:pPr>
            <a:r>
              <a:rPr lang="da-DK" sz="2800" dirty="0"/>
              <a:t>	</a:t>
            </a:r>
            <a:r>
              <a:rPr lang="da-DK" sz="2800" dirty="0" smtClean="0"/>
              <a:t>Dansk Metal</a:t>
            </a:r>
          </a:p>
          <a:p>
            <a:pPr marL="0" indent="0">
              <a:buNone/>
            </a:pPr>
            <a:r>
              <a:rPr lang="da-DK" sz="2800" dirty="0"/>
              <a:t>	</a:t>
            </a:r>
            <a:r>
              <a:rPr lang="da-DK" sz="2800" dirty="0" smtClean="0"/>
              <a:t>3F Industri </a:t>
            </a:r>
          </a:p>
          <a:p>
            <a:pPr marL="0" indent="0">
              <a:buNone/>
            </a:pPr>
            <a:r>
              <a:rPr lang="da-DK" sz="2800" dirty="0" smtClean="0"/>
              <a:t>	Lederne</a:t>
            </a:r>
          </a:p>
          <a:p>
            <a:pPr marL="0" indent="0">
              <a:buNone/>
            </a:pPr>
            <a:r>
              <a:rPr lang="da-DK" sz="2800" dirty="0" smtClean="0"/>
              <a:t>	Danske Maritime  </a:t>
            </a:r>
          </a:p>
          <a:p>
            <a:pPr marL="0" indent="0">
              <a:buNone/>
            </a:pPr>
            <a:endParaRPr lang="da-DK" dirty="0"/>
          </a:p>
        </p:txBody>
      </p:sp>
    </p:spTree>
    <p:extLst>
      <p:ext uri="{BB962C8B-B14F-4D97-AF65-F5344CB8AC3E}">
        <p14:creationId xmlns:p14="http://schemas.microsoft.com/office/powerpoint/2010/main" val="28481166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
            </a:r>
            <a:br>
              <a:rPr lang="da-DK" dirty="0" smtClean="0"/>
            </a:br>
            <a:r>
              <a:rPr lang="da-DK" dirty="0" smtClean="0"/>
              <a:t>Gode omsorgssamtaler</a:t>
            </a:r>
            <a:br>
              <a:rPr lang="da-DK" dirty="0" smtClean="0"/>
            </a:br>
            <a:r>
              <a:rPr lang="da-DK" dirty="0" smtClean="0"/>
              <a:t>til alle</a:t>
            </a:r>
            <a:r>
              <a:rPr lang="da-DK" dirty="0"/>
              <a:t/>
            </a:r>
            <a:br>
              <a:rPr lang="da-DK" dirty="0"/>
            </a:b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pic>
        <p:nvPicPr>
          <p:cNvPr id="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115522"/>
            <a:ext cx="1761381" cy="2497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2104597"/>
            <a:ext cx="1752029" cy="2497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53" y="2132856"/>
            <a:ext cx="1760283" cy="2497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4958">
            <a:off x="4187102" y="4719130"/>
            <a:ext cx="1023586" cy="14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6950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Gode omsorgssamtaler</a:t>
            </a:r>
            <a:br>
              <a:rPr lang="da-DK" dirty="0"/>
            </a:br>
            <a:r>
              <a:rPr lang="da-DK" dirty="0"/>
              <a:t>til </a:t>
            </a:r>
            <a:r>
              <a:rPr lang="da-DK" dirty="0" smtClean="0"/>
              <a:t>tillidsvalgte</a:t>
            </a: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408" y="1611241"/>
            <a:ext cx="3168352" cy="4528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24016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Indhold</a:t>
            </a: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1484784"/>
            <a:ext cx="1656184" cy="4669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ladsholder til indhold 8"/>
          <p:cNvSpPr>
            <a:spLocks noGrp="1"/>
          </p:cNvSpPr>
          <p:nvPr>
            <p:ph idx="1"/>
          </p:nvPr>
        </p:nvSpPr>
        <p:spPr/>
        <p:txBody>
          <a:bodyPr/>
          <a:lstStyle/>
          <a:p>
            <a:r>
              <a:rPr lang="da-DK" dirty="0" smtClean="0"/>
              <a:t>Tips og gode råd</a:t>
            </a:r>
          </a:p>
          <a:p>
            <a:r>
              <a:rPr lang="da-DK" dirty="0" smtClean="0"/>
              <a:t>Du gør en vigtig forskel</a:t>
            </a:r>
          </a:p>
          <a:p>
            <a:r>
              <a:rPr lang="da-DK" dirty="0" smtClean="0"/>
              <a:t>Tilbyd din støtte</a:t>
            </a:r>
          </a:p>
          <a:p>
            <a:r>
              <a:rPr lang="da-DK" dirty="0" smtClean="0"/>
              <a:t>Din rolle som bisidder</a:t>
            </a:r>
          </a:p>
          <a:p>
            <a:r>
              <a:rPr lang="da-DK" dirty="0" smtClean="0"/>
              <a:t>Gode råd</a:t>
            </a:r>
          </a:p>
          <a:p>
            <a:pPr lvl="1"/>
            <a:r>
              <a:rPr lang="da-DK" dirty="0" smtClean="0"/>
              <a:t>Før</a:t>
            </a:r>
          </a:p>
          <a:p>
            <a:pPr lvl="1"/>
            <a:r>
              <a:rPr lang="da-DK" dirty="0" smtClean="0"/>
              <a:t>Under</a:t>
            </a:r>
          </a:p>
          <a:p>
            <a:pPr lvl="1"/>
            <a:r>
              <a:rPr lang="da-DK" dirty="0" smtClean="0"/>
              <a:t>Efter</a:t>
            </a:r>
            <a:endParaRPr lang="da-DK" dirty="0"/>
          </a:p>
        </p:txBody>
      </p:sp>
    </p:spTree>
    <p:extLst>
      <p:ext uri="{BB962C8B-B14F-4D97-AF65-F5344CB8AC3E}">
        <p14:creationId xmlns:p14="http://schemas.microsoft.com/office/powerpoint/2010/main" val="2869167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smtClean="0"/>
              <a:t/>
            </a:r>
            <a:br>
              <a:rPr lang="da-DK" dirty="0" smtClean="0"/>
            </a:br>
            <a:r>
              <a:rPr lang="da-DK" dirty="0" smtClean="0"/>
              <a:t>Du </a:t>
            </a:r>
            <a:r>
              <a:rPr lang="da-DK" dirty="0"/>
              <a:t>gør en vigtig forskel</a:t>
            </a:r>
            <a:br>
              <a:rPr lang="da-DK" dirty="0"/>
            </a:b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p:txBody>
          <a:bodyPr>
            <a:normAutofit/>
          </a:bodyPr>
          <a:lstStyle/>
          <a:p>
            <a:r>
              <a:rPr lang="da-DK" dirty="0" smtClean="0"/>
              <a:t>TR, AMR, medarbejder og leder samarbejder</a:t>
            </a:r>
          </a:p>
          <a:p>
            <a:r>
              <a:rPr lang="da-DK" dirty="0" smtClean="0"/>
              <a:t>Spotte tegn på mistrivsel</a:t>
            </a:r>
          </a:p>
          <a:p>
            <a:r>
              <a:rPr lang="da-DK" dirty="0" smtClean="0"/>
              <a:t>Bisidder til møde med leder</a:t>
            </a:r>
          </a:p>
          <a:p>
            <a:r>
              <a:rPr lang="da-DK" dirty="0" smtClean="0"/>
              <a:t>Vigtigt at være klædt på</a:t>
            </a:r>
          </a:p>
          <a:p>
            <a:pPr marL="0" indent="0">
              <a:buNone/>
            </a:pPr>
            <a:endParaRPr lang="da-DK" dirty="0" smtClean="0"/>
          </a:p>
          <a:p>
            <a:pPr marL="0" indent="0">
              <a:buNone/>
            </a:pPr>
            <a:endParaRPr lang="da-DK" dirty="0"/>
          </a:p>
          <a:p>
            <a:pPr marL="0" indent="0">
              <a:buNone/>
            </a:pPr>
            <a:endParaRPr lang="da-DK" dirty="0" smtClean="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800" y="4019794"/>
            <a:ext cx="4104455" cy="2261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70293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Før samtalen</a:t>
            </a: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p:txBody>
          <a:bodyPr>
            <a:normAutofit fontScale="92500" lnSpcReduction="10000"/>
          </a:bodyPr>
          <a:lstStyle/>
          <a:p>
            <a:r>
              <a:rPr lang="da-DK" dirty="0" smtClean="0"/>
              <a:t>Spotte og forberede samtalen</a:t>
            </a:r>
          </a:p>
          <a:p>
            <a:r>
              <a:rPr lang="da-DK" dirty="0" smtClean="0"/>
              <a:t>Hold et formøde</a:t>
            </a:r>
          </a:p>
          <a:p>
            <a:r>
              <a:rPr lang="da-DK" dirty="0" smtClean="0"/>
              <a:t>Forslag til faser i mødet</a:t>
            </a:r>
          </a:p>
          <a:p>
            <a:pPr lvl="1"/>
            <a:r>
              <a:rPr lang="da-DK" dirty="0" smtClean="0"/>
              <a:t>Indledning </a:t>
            </a:r>
          </a:p>
          <a:p>
            <a:pPr lvl="1"/>
            <a:r>
              <a:rPr lang="da-DK" dirty="0" smtClean="0"/>
              <a:t>Undersøgelse</a:t>
            </a:r>
          </a:p>
          <a:p>
            <a:pPr lvl="1"/>
            <a:r>
              <a:rPr lang="da-DK" dirty="0" smtClean="0"/>
              <a:t>Aftale og opsummering</a:t>
            </a:r>
          </a:p>
          <a:p>
            <a:r>
              <a:rPr lang="da-DK" dirty="0" smtClean="0"/>
              <a:t>Gode samtale-teknikker</a:t>
            </a:r>
          </a:p>
          <a:p>
            <a:r>
              <a:rPr lang="da-DK" dirty="0" smtClean="0"/>
              <a:t>Tjekliste</a:t>
            </a:r>
          </a:p>
          <a:p>
            <a:r>
              <a:rPr lang="da-DK" dirty="0" smtClean="0"/>
              <a:t>Brug lommebogen og pjecen til lederen</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204864"/>
            <a:ext cx="3004149" cy="286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2167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Under samtalen</a:t>
            </a: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p:txBody>
          <a:bodyPr>
            <a:normAutofit/>
          </a:bodyPr>
          <a:lstStyle/>
          <a:p>
            <a:r>
              <a:rPr lang="da-DK" dirty="0" smtClean="0"/>
              <a:t>Støtte og tryghed</a:t>
            </a:r>
          </a:p>
          <a:p>
            <a:endParaRPr lang="da-DK" dirty="0" smtClean="0"/>
          </a:p>
          <a:p>
            <a:r>
              <a:rPr lang="da-DK" dirty="0" smtClean="0"/>
              <a:t>Ekstra ører</a:t>
            </a:r>
          </a:p>
          <a:p>
            <a:endParaRPr lang="da-DK" dirty="0" smtClean="0"/>
          </a:p>
          <a:p>
            <a:r>
              <a:rPr lang="da-DK" dirty="0" smtClean="0"/>
              <a:t>Tage noter</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785" y="2564904"/>
            <a:ext cx="4104365" cy="246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3351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Efter samtalen</a:t>
            </a: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p:txBody>
          <a:bodyPr>
            <a:normAutofit/>
          </a:bodyPr>
          <a:lstStyle/>
          <a:p>
            <a:r>
              <a:rPr lang="da-DK" dirty="0" smtClean="0"/>
              <a:t>Tal med kollegaen om samtalen</a:t>
            </a:r>
          </a:p>
          <a:p>
            <a:endParaRPr lang="da-DK" dirty="0" smtClean="0"/>
          </a:p>
          <a:p>
            <a:r>
              <a:rPr lang="da-DK" dirty="0" smtClean="0"/>
              <a:t>Tjek efter om det væsentlige er hørt og forstået</a:t>
            </a:r>
          </a:p>
          <a:p>
            <a:endParaRPr lang="da-DK" dirty="0" smtClean="0"/>
          </a:p>
          <a:p>
            <a:r>
              <a:rPr lang="da-DK" dirty="0" smtClean="0"/>
              <a:t>Vær opmærksom og følg op</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058712" y="4102528"/>
            <a:ext cx="3183394" cy="183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542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Gode omsorgssamtaler</a:t>
            </a:r>
            <a:br>
              <a:rPr lang="da-DK" dirty="0"/>
            </a:br>
            <a:r>
              <a:rPr lang="da-DK" dirty="0"/>
              <a:t>til </a:t>
            </a:r>
            <a:r>
              <a:rPr lang="da-DK" dirty="0" smtClean="0"/>
              <a:t>medarbejdere</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27</a:t>
            </a:fld>
            <a:endParaRPr lang="da-DK" dirty="0">
              <a:solidFill>
                <a:prstClr val="white">
                  <a:tint val="75000"/>
                </a:prstClr>
              </a:solidFill>
            </a:endParaRP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70" b="96599" l="10000" r="90000">
                        <a14:foregroundMark x1="20541" y1="40064" x2="20541" y2="40064"/>
                        <a14:foregroundMark x1="36486" y1="33050" x2="36486" y2="33050"/>
                        <a14:foregroundMark x1="52027" y1="39532" x2="52027" y2="39532"/>
                        <a14:foregroundMark x1="74730" y1="15940" x2="74730" y2="15940"/>
                        <a14:foregroundMark x1="64730" y1="6482" x2="64730" y2="6482"/>
                        <a14:foregroundMark x1="48108" y1="9458" x2="48108" y2="9458"/>
                        <a14:foregroundMark x1="34054" y1="9671" x2="34054" y2="9671"/>
                        <a14:foregroundMark x1="25811" y1="16791" x2="25811" y2="16791"/>
                        <a14:foregroundMark x1="12973" y1="24655" x2="12973" y2="24655"/>
                        <a14:foregroundMark x1="13649" y1="36026" x2="13649" y2="36026"/>
                        <a14:foregroundMark x1="12973" y1="49097" x2="12973" y2="49097"/>
                        <a14:foregroundMark x1="22703" y1="56429" x2="22703" y2="56429"/>
                        <a14:foregroundMark x1="33649" y1="66419" x2="33649" y2="66419"/>
                        <a14:foregroundMark x1="49189" y1="64825" x2="49189" y2="64825"/>
                        <a14:foregroundMark x1="62703" y1="65887" x2="62703" y2="65887"/>
                        <a14:foregroundMark x1="74459" y1="56642" x2="74459" y2="56642"/>
                        <a14:foregroundMark x1="84459" y1="49097" x2="84459" y2="49097"/>
                        <a14:foregroundMark x1="84459" y1="37407" x2="84459" y2="37407"/>
                        <a14:foregroundMark x1="86081" y1="23804" x2="86081" y2="23804"/>
                        <a14:foregroundMark x1="16486" y1="87035" x2="16486" y2="87035"/>
                        <a14:foregroundMark x1="16486" y1="93836" x2="16486" y2="93836"/>
                        <a14:foregroundMark x1="28108" y1="90542" x2="28108" y2="90542"/>
                        <a14:foregroundMark x1="46081" y1="91923" x2="46081" y2="91923"/>
                        <a14:foregroundMark x1="59865" y1="96599" x2="59865" y2="96599"/>
                        <a14:foregroundMark x1="22703" y1="93836" x2="22703" y2="93836"/>
                        <a14:foregroundMark x1="52297" y1="92774" x2="52297" y2="92774"/>
                        <a14:foregroundMark x1="72973" y1="89798" x2="72973" y2="89798"/>
                        <a14:foregroundMark x1="78243" y1="89798" x2="78243" y2="89798"/>
                      </a14:backgroundRemoval>
                    </a14:imgEffect>
                  </a14:imgLayer>
                </a14:imgProps>
              </a:ext>
              <a:ext uri="{28A0092B-C50C-407E-A947-70E740481C1C}">
                <a14:useLocalDpi xmlns:a14="http://schemas.microsoft.com/office/drawing/2010/main" val="0"/>
              </a:ext>
            </a:extLst>
          </a:blip>
          <a:srcRect/>
          <a:stretch>
            <a:fillRect/>
          </a:stretch>
        </p:blipFill>
        <p:spPr bwMode="auto">
          <a:xfrm>
            <a:off x="7750696" y="4935805"/>
            <a:ext cx="936104" cy="119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Billede 6"/>
          <p:cNvPicPr>
            <a:picLocks noChangeAspect="1"/>
          </p:cNvPicPr>
          <p:nvPr/>
        </p:nvPicPr>
        <p:blipFill>
          <a:blip r:embed="rId5"/>
          <a:stretch>
            <a:fillRect/>
          </a:stretch>
        </p:blipFill>
        <p:spPr>
          <a:xfrm>
            <a:off x="457200" y="5248457"/>
            <a:ext cx="1178700" cy="909216"/>
          </a:xfrm>
          <a:prstGeom prst="rect">
            <a:avLst/>
          </a:prstGeom>
        </p:spPr>
      </p:pic>
      <p:pic>
        <p:nvPicPr>
          <p:cNvPr id="9218"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2979829" y="1547880"/>
            <a:ext cx="3227152" cy="457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06833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Medarbejdere - Indhold</a:t>
            </a: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772816"/>
            <a:ext cx="6334125"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3079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G</a:t>
            </a:r>
            <a:r>
              <a:rPr lang="da-DK" dirty="0" smtClean="0"/>
              <a:t>ode råd</a:t>
            </a: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p:txBody>
          <a:bodyPr>
            <a:normAutofit/>
          </a:bodyPr>
          <a:lstStyle/>
          <a:p>
            <a:r>
              <a:rPr lang="da-DK" dirty="0" smtClean="0"/>
              <a:t>Vær modig og ærlig</a:t>
            </a:r>
          </a:p>
          <a:p>
            <a:r>
              <a:rPr lang="da-DK" dirty="0" smtClean="0"/>
              <a:t>Forbered dig sammen med andre</a:t>
            </a:r>
          </a:p>
          <a:p>
            <a:r>
              <a:rPr lang="da-DK" dirty="0" smtClean="0"/>
              <a:t>Husk at samtalen handler om omsorg</a:t>
            </a:r>
          </a:p>
          <a:p>
            <a:r>
              <a:rPr lang="da-DK" dirty="0" smtClean="0"/>
              <a:t>Vær forberedt på følelser</a:t>
            </a:r>
          </a:p>
          <a:p>
            <a:endParaRPr lang="da-DK" dirty="0" smtClean="0"/>
          </a:p>
          <a:p>
            <a:pPr marL="0" indent="0">
              <a:buNone/>
            </a:pPr>
            <a:endParaRPr lang="da-DK" dirty="0" smtClean="0"/>
          </a:p>
          <a:p>
            <a:endParaRPr lang="da-DK" dirty="0" smtClean="0"/>
          </a:p>
          <a:p>
            <a:endParaRPr lang="da-DK" dirty="0" smtClean="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356992"/>
            <a:ext cx="2304256" cy="3362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80285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a:t>
            </a:fld>
            <a:endParaRPr lang="da-DK" dirty="0">
              <a:solidFill>
                <a:prstClr val="white">
                  <a:tint val="75000"/>
                </a:prstClr>
              </a:solidFill>
            </a:endParaRPr>
          </a:p>
        </p:txBody>
      </p:sp>
      <p:sp>
        <p:nvSpPr>
          <p:cNvPr id="7" name="Titel 1"/>
          <p:cNvSpPr>
            <a:spLocks noGrp="1"/>
          </p:cNvSpPr>
          <p:nvPr>
            <p:ph type="title"/>
          </p:nvPr>
        </p:nvSpPr>
        <p:spPr>
          <a:xfrm>
            <a:off x="609600" y="427038"/>
            <a:ext cx="8229600" cy="1143000"/>
          </a:xfrm>
        </p:spPr>
        <p:txBody>
          <a:bodyPr/>
          <a:lstStyle/>
          <a:p>
            <a:r>
              <a:rPr lang="da-DK" b="1" spc="50" dirty="0" err="1">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a:t>
            </a:r>
            <a:r>
              <a:rPr lang="da-DK"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dirty="0"/>
          </a:p>
        </p:txBody>
      </p:sp>
      <p:sp>
        <p:nvSpPr>
          <p:cNvPr id="9" name="Pladsholder til dato 3"/>
          <p:cNvSpPr txBox="1">
            <a:spLocks/>
          </p:cNvSpPr>
          <p:nvPr/>
        </p:nvSpPr>
        <p:spPr>
          <a:xfrm>
            <a:off x="609600" y="6448391"/>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448392"/>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12" name="Pladsholder til indhold 2"/>
          <p:cNvSpPr>
            <a:spLocks noGrp="1"/>
          </p:cNvSpPr>
          <p:nvPr>
            <p:ph idx="1"/>
          </p:nvPr>
        </p:nvSpPr>
        <p:spPr>
          <a:xfrm>
            <a:off x="609600" y="1412776"/>
            <a:ext cx="8229600" cy="5112568"/>
          </a:xfrm>
        </p:spPr>
        <p:txBody>
          <a:bodyPr>
            <a:normAutofit/>
          </a:bodyPr>
          <a:lstStyle/>
          <a:p>
            <a:pPr marL="0" indent="0">
              <a:buNone/>
              <a:tabLst>
                <a:tab pos="1879600" algn="l"/>
                <a:tab pos="2151063" algn="l"/>
              </a:tabLst>
            </a:pPr>
            <a:r>
              <a:rPr lang="da-DK" dirty="0"/>
              <a:t>Program for dagen</a:t>
            </a:r>
            <a:r>
              <a:rPr lang="da-DK" dirty="0" smtClean="0"/>
              <a:t>:</a:t>
            </a:r>
            <a:endParaRPr lang="da-DK" dirty="0"/>
          </a:p>
          <a:p>
            <a:pPr marL="0" indent="0">
              <a:buNone/>
              <a:tabLst>
                <a:tab pos="1879600" algn="l"/>
                <a:tab pos="2151063" algn="l"/>
              </a:tabLst>
            </a:pPr>
            <a:r>
              <a:rPr lang="da-DK" dirty="0"/>
              <a:t>Kl. 12.30	:	Præsentation af programmet</a:t>
            </a:r>
          </a:p>
          <a:p>
            <a:pPr marL="227013" lvl="4" indent="-227013">
              <a:spcBef>
                <a:spcPts val="0"/>
              </a:spcBef>
              <a:buNone/>
              <a:tabLst>
                <a:tab pos="1879600" algn="l"/>
                <a:tab pos="2151063" algn="l"/>
              </a:tabLst>
            </a:pPr>
            <a:r>
              <a:rPr lang="da-DK" sz="1800" dirty="0"/>
              <a:t>   			</a:t>
            </a:r>
            <a:r>
              <a:rPr lang="da-DK" sz="1800" dirty="0" smtClean="0"/>
              <a:t>Michael </a:t>
            </a:r>
            <a:r>
              <a:rPr lang="da-DK" sz="1800" dirty="0"/>
              <a:t>Jørgensen, </a:t>
            </a:r>
            <a:r>
              <a:rPr lang="da-DK" sz="1800" dirty="0" smtClean="0"/>
              <a:t>CO-industri</a:t>
            </a:r>
            <a:endParaRPr lang="da-DK" sz="1800" dirty="0"/>
          </a:p>
          <a:p>
            <a:pPr marL="0" indent="0">
              <a:buNone/>
              <a:tabLst>
                <a:tab pos="1879600" algn="l"/>
                <a:tab pos="2151063" algn="l"/>
              </a:tabLst>
            </a:pPr>
            <a:r>
              <a:rPr lang="da-DK" dirty="0"/>
              <a:t>Kl. </a:t>
            </a:r>
            <a:r>
              <a:rPr lang="da-DK" dirty="0" smtClean="0"/>
              <a:t>12.35</a:t>
            </a:r>
            <a:r>
              <a:rPr lang="da-DK" dirty="0"/>
              <a:t>	: 	</a:t>
            </a:r>
            <a:r>
              <a:rPr lang="da-DK" dirty="0" smtClean="0"/>
              <a:t>Status </a:t>
            </a:r>
            <a:r>
              <a:rPr lang="da-DK" dirty="0"/>
              <a:t>på arbejdsmiljø i </a:t>
            </a:r>
            <a:r>
              <a:rPr lang="da-DK" dirty="0" smtClean="0"/>
              <a:t>industrien</a:t>
            </a:r>
          </a:p>
          <a:p>
            <a:pPr marL="0" indent="0">
              <a:spcBef>
                <a:spcPts val="0"/>
              </a:spcBef>
              <a:buNone/>
              <a:tabLst>
                <a:tab pos="1879600" algn="l"/>
                <a:tab pos="2151063" algn="l"/>
              </a:tabLst>
            </a:pPr>
            <a:r>
              <a:rPr lang="da-DK" sz="1800" dirty="0"/>
              <a:t>	</a:t>
            </a:r>
            <a:r>
              <a:rPr lang="da-DK" sz="1800" dirty="0" smtClean="0"/>
              <a:t>	Ulrik Rasmussen, Dansk Metal </a:t>
            </a:r>
            <a:endParaRPr lang="da-DK" sz="1800" dirty="0"/>
          </a:p>
          <a:p>
            <a:pPr marL="0" indent="0">
              <a:spcBef>
                <a:spcPts val="0"/>
              </a:spcBef>
              <a:buNone/>
              <a:tabLst>
                <a:tab pos="1879600" algn="l"/>
                <a:tab pos="2151063" algn="l"/>
              </a:tabLst>
            </a:pPr>
            <a:r>
              <a:rPr lang="da-DK" dirty="0"/>
              <a:t>Kl. </a:t>
            </a:r>
            <a:r>
              <a:rPr lang="da-DK" dirty="0" smtClean="0"/>
              <a:t>12.45</a:t>
            </a:r>
            <a:r>
              <a:rPr lang="da-DK" dirty="0"/>
              <a:t>	: 	</a:t>
            </a:r>
            <a:r>
              <a:rPr lang="da-DK" dirty="0" err="1" smtClean="0"/>
              <a:t>AT’s</a:t>
            </a:r>
            <a:r>
              <a:rPr lang="da-DK" dirty="0" smtClean="0"/>
              <a:t> særlige tilsynsindsat i MMI</a:t>
            </a:r>
            <a:br>
              <a:rPr lang="da-DK" dirty="0" smtClean="0"/>
            </a:br>
            <a:r>
              <a:rPr lang="da-DK" sz="1800" dirty="0" smtClean="0"/>
              <a:t>		Ulrik </a:t>
            </a:r>
            <a:r>
              <a:rPr lang="da-DK" sz="1800" dirty="0"/>
              <a:t>Rasmussen, Dansk </a:t>
            </a:r>
            <a:r>
              <a:rPr lang="da-DK" sz="1800" dirty="0" smtClean="0"/>
              <a:t>Metal</a:t>
            </a:r>
            <a:endParaRPr lang="da-DK" sz="1800" dirty="0"/>
          </a:p>
          <a:p>
            <a:pPr marL="0" indent="0">
              <a:buNone/>
              <a:tabLst>
                <a:tab pos="1879600" algn="l"/>
                <a:tab pos="2151063" algn="l"/>
              </a:tabLst>
            </a:pPr>
            <a:r>
              <a:rPr lang="da-DK" dirty="0"/>
              <a:t>Kl. </a:t>
            </a:r>
            <a:r>
              <a:rPr lang="da-DK" dirty="0" smtClean="0"/>
              <a:t>13.05</a:t>
            </a:r>
            <a:r>
              <a:rPr lang="da-DK" dirty="0"/>
              <a:t>	:	</a:t>
            </a:r>
            <a:r>
              <a:rPr lang="da-DK" dirty="0" smtClean="0"/>
              <a:t>Den Gode Samtale</a:t>
            </a:r>
            <a:endParaRPr lang="da-DK" dirty="0"/>
          </a:p>
          <a:p>
            <a:pPr marL="399450" lvl="1" indent="0">
              <a:spcBef>
                <a:spcPts val="0"/>
              </a:spcBef>
              <a:buNone/>
            </a:pPr>
            <a:r>
              <a:rPr lang="da-DK" sz="1800" dirty="0" smtClean="0"/>
              <a:t>		      Lars Andersen, Lederne</a:t>
            </a:r>
          </a:p>
          <a:p>
            <a:pPr marL="0" indent="0">
              <a:buNone/>
            </a:pPr>
            <a:r>
              <a:rPr lang="da-DK" dirty="0" smtClean="0"/>
              <a:t>Kl</a:t>
            </a:r>
            <a:r>
              <a:rPr lang="da-DK" dirty="0"/>
              <a:t>. </a:t>
            </a:r>
            <a:r>
              <a:rPr lang="da-DK" dirty="0" smtClean="0"/>
              <a:t>13.25</a:t>
            </a:r>
            <a:r>
              <a:rPr lang="da-DK" sz="2200" dirty="0"/>
              <a:t>	</a:t>
            </a:r>
            <a:r>
              <a:rPr lang="da-DK" dirty="0" smtClean="0"/>
              <a:t>:  CE-mærkning</a:t>
            </a:r>
            <a:endParaRPr lang="da-DK" sz="1800" dirty="0" smtClean="0"/>
          </a:p>
          <a:p>
            <a:pPr marL="0" indent="0">
              <a:spcBef>
                <a:spcPts val="0"/>
              </a:spcBef>
              <a:buNone/>
            </a:pPr>
            <a:r>
              <a:rPr lang="da-DK" sz="1800" dirty="0" smtClean="0"/>
              <a:t>		      Ulrik </a:t>
            </a:r>
            <a:r>
              <a:rPr lang="da-DK" sz="1800" dirty="0"/>
              <a:t>Rasmussen, Dansk Metal </a:t>
            </a:r>
          </a:p>
          <a:p>
            <a:pPr marL="0" indent="0">
              <a:buNone/>
            </a:pPr>
            <a:endParaRPr lang="da-DK" dirty="0"/>
          </a:p>
        </p:txBody>
      </p:sp>
    </p:spTree>
    <p:extLst>
      <p:ext uri="{BB962C8B-B14F-4D97-AF65-F5344CB8AC3E}">
        <p14:creationId xmlns:p14="http://schemas.microsoft.com/office/powerpoint/2010/main" val="17244899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Tak til </a:t>
            </a:r>
            <a:r>
              <a:rPr lang="da-DK" dirty="0" err="1"/>
              <a:t>Cabi</a:t>
            </a:r>
            <a:r>
              <a:rPr lang="da-DK" dirty="0"/>
              <a:t> og MAN Turbo &amp; Diesel</a:t>
            </a: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p:txBody>
          <a:bodyPr/>
          <a:lstStyle/>
          <a:p>
            <a:pPr marL="0" indent="0">
              <a:buNone/>
            </a:pPr>
            <a:endParaRPr lang="da-DK" dirty="0" smtClean="0"/>
          </a:p>
          <a:p>
            <a:pPr marL="456515" lvl="1" indent="0">
              <a:buNone/>
            </a:pPr>
            <a:endParaRPr lang="da-DK"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1484784"/>
            <a:ext cx="6712748" cy="456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1185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31</a:t>
            </a:fld>
            <a:endParaRPr lang="da-DK" dirty="0">
              <a:solidFill>
                <a:prstClr val="white">
                  <a:tint val="75000"/>
                </a:prstClr>
              </a:solidFill>
            </a:endParaRPr>
          </a:p>
        </p:txBody>
      </p:sp>
      <p:sp>
        <p:nvSpPr>
          <p:cNvPr id="7" name="Titel 1"/>
          <p:cNvSpPr>
            <a:spLocks noGrp="1"/>
          </p:cNvSpPr>
          <p:nvPr>
            <p:ph type="title"/>
          </p:nvPr>
        </p:nvSpPr>
        <p:spPr>
          <a:xfrm>
            <a:off x="609600" y="427038"/>
            <a:ext cx="8229600" cy="1143000"/>
          </a:xfrm>
        </p:spPr>
        <p:txBody>
          <a:bodyPr/>
          <a:lstStyle/>
          <a:p>
            <a:r>
              <a:rPr lang="da-DK" b="1" spc="50" dirty="0" err="1">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a:t>
            </a:r>
            <a:r>
              <a:rPr lang="da-DK"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dirty="0"/>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12" name="Pladsholder til indhold 11"/>
          <p:cNvSpPr>
            <a:spLocks noGrp="1"/>
          </p:cNvSpPr>
          <p:nvPr>
            <p:ph idx="1"/>
          </p:nvPr>
        </p:nvSpPr>
        <p:spPr>
          <a:xfrm>
            <a:off x="2123728" y="2492896"/>
            <a:ext cx="4963217" cy="1920526"/>
          </a:xfrm>
          <a:prstGeom prst="rect">
            <a:avLst/>
          </a:prstGeom>
          <a:noFill/>
        </p:spPr>
        <p:txBody>
          <a:bodyPr wrap="none" lIns="91440" tIns="45720" rIns="91440" bIns="45720">
            <a:spAutoFit/>
          </a:bodyPr>
          <a:lstStyle/>
          <a:p>
            <a:pPr marL="0" indent="0" algn="ctr">
              <a:buNone/>
            </a:pPr>
            <a:r>
              <a:rPr lang="da-DK"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Ulrik Rasmussen </a:t>
            </a:r>
          </a:p>
          <a:p>
            <a:pPr marL="0" indent="0" algn="ctr">
              <a:buNone/>
            </a:pPr>
            <a:r>
              <a:rPr lang="da-DK"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Dansk Metal </a:t>
            </a:r>
            <a:endParaRPr lang="da-DK"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2260254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CE-mærkede maskiner </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32</a:t>
            </a:fld>
            <a:endParaRPr lang="da-DK" dirty="0">
              <a:solidFill>
                <a:prstClr val="white">
                  <a:tint val="75000"/>
                </a:prstClr>
              </a:solidFill>
            </a:endParaRP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70" b="96599" l="10000" r="90000">
                        <a14:foregroundMark x1="20541" y1="40064" x2="20541" y2="40064"/>
                        <a14:foregroundMark x1="36486" y1="33050" x2="36486" y2="33050"/>
                        <a14:foregroundMark x1="52027" y1="39532" x2="52027" y2="39532"/>
                        <a14:foregroundMark x1="74730" y1="15940" x2="74730" y2="15940"/>
                        <a14:foregroundMark x1="64730" y1="6482" x2="64730" y2="6482"/>
                        <a14:foregroundMark x1="48108" y1="9458" x2="48108" y2="9458"/>
                        <a14:foregroundMark x1="34054" y1="9671" x2="34054" y2="9671"/>
                        <a14:foregroundMark x1="25811" y1="16791" x2="25811" y2="16791"/>
                        <a14:foregroundMark x1="12973" y1="24655" x2="12973" y2="24655"/>
                        <a14:foregroundMark x1="13649" y1="36026" x2="13649" y2="36026"/>
                        <a14:foregroundMark x1="12973" y1="49097" x2="12973" y2="49097"/>
                        <a14:foregroundMark x1="22703" y1="56429" x2="22703" y2="56429"/>
                        <a14:foregroundMark x1="33649" y1="66419" x2="33649" y2="66419"/>
                        <a14:foregroundMark x1="49189" y1="64825" x2="49189" y2="64825"/>
                        <a14:foregroundMark x1="62703" y1="65887" x2="62703" y2="65887"/>
                        <a14:foregroundMark x1="74459" y1="56642" x2="74459" y2="56642"/>
                        <a14:foregroundMark x1="84459" y1="49097" x2="84459" y2="49097"/>
                        <a14:foregroundMark x1="84459" y1="37407" x2="84459" y2="37407"/>
                        <a14:foregroundMark x1="86081" y1="23804" x2="86081" y2="23804"/>
                        <a14:foregroundMark x1="16486" y1="87035" x2="16486" y2="87035"/>
                        <a14:foregroundMark x1="16486" y1="93836" x2="16486" y2="93836"/>
                        <a14:foregroundMark x1="28108" y1="90542" x2="28108" y2="90542"/>
                        <a14:foregroundMark x1="46081" y1="91923" x2="46081" y2="91923"/>
                        <a14:foregroundMark x1="59865" y1="96599" x2="59865" y2="96599"/>
                        <a14:foregroundMark x1="22703" y1="93836" x2="22703" y2="93836"/>
                        <a14:foregroundMark x1="52297" y1="92774" x2="52297" y2="92774"/>
                        <a14:foregroundMark x1="72973" y1="89798" x2="72973" y2="89798"/>
                        <a14:foregroundMark x1="78243" y1="89798" x2="78243" y2="89798"/>
                      </a14:backgroundRemoval>
                    </a14:imgEffect>
                  </a14:imgLayer>
                </a14:imgProps>
              </a:ext>
              <a:ext uri="{28A0092B-C50C-407E-A947-70E740481C1C}">
                <a14:useLocalDpi xmlns:a14="http://schemas.microsoft.com/office/drawing/2010/main" val="0"/>
              </a:ext>
            </a:extLst>
          </a:blip>
          <a:srcRect/>
          <a:stretch>
            <a:fillRect/>
          </a:stretch>
        </p:blipFill>
        <p:spPr bwMode="auto">
          <a:xfrm>
            <a:off x="7750696" y="4935805"/>
            <a:ext cx="936104" cy="119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Billede 6"/>
          <p:cNvPicPr>
            <a:picLocks noChangeAspect="1"/>
          </p:cNvPicPr>
          <p:nvPr/>
        </p:nvPicPr>
        <p:blipFill>
          <a:blip r:embed="rId5"/>
          <a:stretch>
            <a:fillRect/>
          </a:stretch>
        </p:blipFill>
        <p:spPr>
          <a:xfrm>
            <a:off x="457200" y="5248457"/>
            <a:ext cx="1178700" cy="909216"/>
          </a:xfrm>
          <a:prstGeom prst="rect">
            <a:avLst/>
          </a:prstGeom>
        </p:spPr>
      </p:pic>
      <p:pic>
        <p:nvPicPr>
          <p:cNvPr id="14" name="Pladsholder til indhold 8"/>
          <p:cNvPicPr>
            <a:picLocks noGrp="1" noChangeAspect="1"/>
          </p:cNvPicPr>
          <p:nvPr>
            <p:ph idx="1"/>
          </p:nvPr>
        </p:nvPicPr>
        <p:blipFill>
          <a:blip r:embed="rId6"/>
          <a:stretch>
            <a:fillRect/>
          </a:stretch>
        </p:blipFill>
        <p:spPr>
          <a:xfrm>
            <a:off x="2878879" y="1124744"/>
            <a:ext cx="3386242" cy="4831526"/>
          </a:xfrm>
          <a:prstGeom prst="rect">
            <a:avLst/>
          </a:prstGeom>
        </p:spPr>
      </p:pic>
    </p:spTree>
    <p:extLst>
      <p:ext uri="{BB962C8B-B14F-4D97-AF65-F5344CB8AC3E}">
        <p14:creationId xmlns:p14="http://schemas.microsoft.com/office/powerpoint/2010/main" val="37974637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Målet med vejledningen  </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33</a:t>
            </a:fld>
            <a:endParaRPr lang="da-DK" dirty="0">
              <a:solidFill>
                <a:prstClr val="white">
                  <a:tint val="75000"/>
                </a:prstClr>
              </a:solidFill>
            </a:endParaRPr>
          </a:p>
        </p:txBody>
      </p:sp>
      <p:sp>
        <p:nvSpPr>
          <p:cNvPr id="12" name="Pladsholder til indhold 11"/>
          <p:cNvSpPr>
            <a:spLocks noGrp="1"/>
          </p:cNvSpPr>
          <p:nvPr>
            <p:ph idx="1"/>
          </p:nvPr>
        </p:nvSpPr>
        <p:spPr>
          <a:xfrm>
            <a:off x="251520" y="1600229"/>
            <a:ext cx="8784976" cy="4525963"/>
          </a:xfrm>
        </p:spPr>
        <p:txBody>
          <a:bodyPr>
            <a:normAutofit/>
          </a:bodyPr>
          <a:lstStyle/>
          <a:p>
            <a:r>
              <a:rPr lang="da-DK" sz="2800" dirty="0" smtClean="0"/>
              <a:t>At give virksomheden/AMO en forståelse for:</a:t>
            </a:r>
            <a:endParaRPr lang="da-DK" sz="2800" dirty="0"/>
          </a:p>
          <a:p>
            <a:pPr lvl="1"/>
            <a:r>
              <a:rPr lang="da-DK" dirty="0" smtClean="0"/>
              <a:t>Hvad er en maskine?</a:t>
            </a:r>
          </a:p>
          <a:p>
            <a:pPr lvl="1"/>
            <a:r>
              <a:rPr lang="da-DK" dirty="0" smtClean="0"/>
              <a:t>Hvad betyder det, at maskinen er CE-mærket</a:t>
            </a:r>
            <a:r>
              <a:rPr lang="da-DK" dirty="0"/>
              <a:t>?</a:t>
            </a:r>
            <a:endParaRPr lang="da-DK" dirty="0" smtClean="0"/>
          </a:p>
          <a:p>
            <a:pPr lvl="1"/>
            <a:r>
              <a:rPr lang="da-DK" dirty="0" smtClean="0"/>
              <a:t>Hvad </a:t>
            </a:r>
            <a:r>
              <a:rPr lang="da-DK" dirty="0"/>
              <a:t>skal </a:t>
            </a:r>
            <a:r>
              <a:rPr lang="da-DK" dirty="0" smtClean="0"/>
              <a:t>virksomheden/AMO </a:t>
            </a:r>
            <a:r>
              <a:rPr lang="da-DK" dirty="0"/>
              <a:t>være opmærksom på ved indkøb, </a:t>
            </a:r>
            <a:r>
              <a:rPr lang="da-DK" dirty="0" smtClean="0"/>
              <a:t>fremstilling, sammenbygning eller ombygning af maskiner?</a:t>
            </a:r>
            <a:endParaRPr lang="da-DK" dirty="0"/>
          </a:p>
          <a:p>
            <a:pPr lvl="1"/>
            <a:r>
              <a:rPr lang="da-DK" dirty="0" smtClean="0"/>
              <a:t>Ibrugtagning og drift </a:t>
            </a:r>
            <a:r>
              <a:rPr lang="da-DK" dirty="0"/>
              <a:t>af </a:t>
            </a:r>
            <a:r>
              <a:rPr lang="da-DK" dirty="0" smtClean="0"/>
              <a:t>en </a:t>
            </a:r>
            <a:r>
              <a:rPr lang="da-DK" dirty="0"/>
              <a:t>CE-mærket </a:t>
            </a:r>
            <a:r>
              <a:rPr lang="da-DK" dirty="0" smtClean="0"/>
              <a:t>maskine!</a:t>
            </a:r>
            <a:endParaRPr lang="da-DK" dirty="0"/>
          </a:p>
        </p:txBody>
      </p:sp>
    </p:spTree>
    <p:extLst>
      <p:ext uri="{BB962C8B-B14F-4D97-AF65-F5344CB8AC3E}">
        <p14:creationId xmlns:p14="http://schemas.microsoft.com/office/powerpoint/2010/main" val="34926862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er en maskine? </a:t>
            </a:r>
            <a:endParaRPr lang="da-DK" dirty="0"/>
          </a:p>
        </p:txBody>
      </p:sp>
      <p:sp>
        <p:nvSpPr>
          <p:cNvPr id="3" name="Pladsholder til indhold 2"/>
          <p:cNvSpPr>
            <a:spLocks noGrp="1"/>
          </p:cNvSpPr>
          <p:nvPr>
            <p:ph idx="1"/>
          </p:nvPr>
        </p:nvSpPr>
        <p:spPr>
          <a:xfrm>
            <a:off x="457200" y="1600229"/>
            <a:ext cx="8435280" cy="4525963"/>
          </a:xfrm>
        </p:spPr>
        <p:txBody>
          <a:bodyPr>
            <a:normAutofit/>
          </a:bodyPr>
          <a:lstStyle/>
          <a:p>
            <a:pPr marL="0" indent="0">
              <a:buNone/>
            </a:pPr>
            <a:r>
              <a:rPr lang="da-DK" sz="2800" dirty="0" smtClean="0"/>
              <a:t>»maskine</a:t>
            </a:r>
            <a:r>
              <a:rPr lang="da-DK" sz="2800" dirty="0"/>
              <a:t>«</a:t>
            </a:r>
          </a:p>
          <a:p>
            <a:pPr marL="0" indent="0">
              <a:buNone/>
            </a:pPr>
            <a:r>
              <a:rPr lang="da-DK" sz="2800" dirty="0"/>
              <a:t>– en samling af indbyrdes forbundne dele </a:t>
            </a:r>
            <a:r>
              <a:rPr lang="da-DK" sz="2800" dirty="0" smtClean="0"/>
              <a:t>eller komponenter</a:t>
            </a:r>
            <a:r>
              <a:rPr lang="da-DK" sz="2800" dirty="0"/>
              <a:t>, hvoraf mindst en er </a:t>
            </a:r>
            <a:r>
              <a:rPr lang="da-DK" sz="2800" dirty="0" smtClean="0"/>
              <a:t>bevægelig, forsynet </a:t>
            </a:r>
            <a:r>
              <a:rPr lang="da-DK" sz="2800" dirty="0"/>
              <a:t>med eller beregnet til at blive </a:t>
            </a:r>
            <a:r>
              <a:rPr lang="da-DK" sz="2800" dirty="0" smtClean="0"/>
              <a:t>forsynet med </a:t>
            </a:r>
            <a:r>
              <a:rPr lang="da-DK" sz="2800" dirty="0"/>
              <a:t>et andet drivsystem end den </a:t>
            </a:r>
            <a:r>
              <a:rPr lang="da-DK" sz="2800" dirty="0" smtClean="0"/>
              <a:t>menneskelige eller </a:t>
            </a:r>
            <a:r>
              <a:rPr lang="da-DK" sz="2800" dirty="0"/>
              <a:t>animalske kraft anvendt direkte, og </a:t>
            </a:r>
            <a:r>
              <a:rPr lang="da-DK" sz="2800" dirty="0" smtClean="0"/>
              <a:t>samlet således</a:t>
            </a:r>
            <a:r>
              <a:rPr lang="da-DK" sz="2800" dirty="0"/>
              <a:t>, at de er indbyrdes forbundne med </a:t>
            </a:r>
            <a:r>
              <a:rPr lang="da-DK" sz="2800" dirty="0" smtClean="0"/>
              <a:t>henblik på </a:t>
            </a:r>
            <a:r>
              <a:rPr lang="da-DK" sz="2800" dirty="0"/>
              <a:t>en nærmere fastlagt </a:t>
            </a:r>
            <a:r>
              <a:rPr lang="da-DK" sz="2800" dirty="0" smtClean="0"/>
              <a:t>anvendelse.</a:t>
            </a:r>
            <a:endParaRPr lang="da-DK" sz="2800" dirty="0"/>
          </a:p>
          <a:p>
            <a:pPr marL="0" indent="0">
              <a:buNone/>
            </a:pP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34</a:t>
            </a:fld>
            <a:endParaRPr lang="da-DK" dirty="0">
              <a:solidFill>
                <a:prstClr val="white">
                  <a:tint val="75000"/>
                </a:prstClr>
              </a:solidFill>
            </a:endParaRPr>
          </a:p>
        </p:txBody>
      </p:sp>
    </p:spTree>
    <p:extLst>
      <p:ext uri="{BB962C8B-B14F-4D97-AF65-F5344CB8AC3E}">
        <p14:creationId xmlns:p14="http://schemas.microsoft.com/office/powerpoint/2010/main" val="13734167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CE-mærket</a:t>
            </a:r>
          </a:p>
        </p:txBody>
      </p:sp>
      <p:sp>
        <p:nvSpPr>
          <p:cNvPr id="3" name="Pladsholder til indhold 2"/>
          <p:cNvSpPr>
            <a:spLocks noGrp="1"/>
          </p:cNvSpPr>
          <p:nvPr>
            <p:ph idx="1"/>
          </p:nvPr>
        </p:nvSpPr>
        <p:spPr/>
        <p:txBody>
          <a:bodyPr/>
          <a:lstStyle/>
          <a:p>
            <a:r>
              <a:rPr lang="da-DK" sz="2800" dirty="0" smtClean="0"/>
              <a:t>Et CE-mærke er fabrikantens garanti for </a:t>
            </a:r>
            <a:r>
              <a:rPr lang="da-DK" sz="2800" dirty="0"/>
              <a:t>at produktet opfylder alle relevante krav i et eller flere CE mærkningsdirektiver</a:t>
            </a:r>
            <a:r>
              <a:rPr lang="da-DK" sz="2800" dirty="0" smtClean="0"/>
              <a:t>.</a:t>
            </a:r>
          </a:p>
          <a:p>
            <a:pPr marL="0" indent="0">
              <a:buNone/>
            </a:pPr>
            <a:r>
              <a:rPr lang="da-DK" dirty="0" smtClean="0"/>
              <a:t/>
            </a:r>
            <a:br>
              <a:rPr lang="da-DK" dirty="0" smtClean="0"/>
            </a:b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35</a:t>
            </a:fld>
            <a:endParaRPr lang="da-DK" dirty="0">
              <a:solidFill>
                <a:prstClr val="white">
                  <a:tint val="75000"/>
                </a:prstClr>
              </a:solidFill>
            </a:endParaRPr>
          </a:p>
        </p:txBody>
      </p:sp>
      <p:pic>
        <p:nvPicPr>
          <p:cNvPr id="8" name="Billede 7"/>
          <p:cNvPicPr>
            <a:picLocks noChangeAspect="1"/>
          </p:cNvPicPr>
          <p:nvPr/>
        </p:nvPicPr>
        <p:blipFill>
          <a:blip r:embed="rId3"/>
          <a:stretch>
            <a:fillRect/>
          </a:stretch>
        </p:blipFill>
        <p:spPr>
          <a:xfrm>
            <a:off x="3164181" y="3491818"/>
            <a:ext cx="3389019" cy="1939843"/>
          </a:xfrm>
          <a:prstGeom prst="rect">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1" name="Tekstfelt 10"/>
          <p:cNvSpPr txBox="1"/>
          <p:nvPr/>
        </p:nvSpPr>
        <p:spPr>
          <a:xfrm>
            <a:off x="539552" y="3573016"/>
            <a:ext cx="2304256" cy="646331"/>
          </a:xfrm>
          <a:prstGeom prst="rect">
            <a:avLst/>
          </a:prstGeom>
          <a:solidFill>
            <a:schemeClr val="accent6"/>
          </a:solidFill>
        </p:spPr>
        <p:txBody>
          <a:bodyPr wrap="square" rtlCol="0">
            <a:spAutoFit/>
          </a:bodyPr>
          <a:lstStyle/>
          <a:p>
            <a:r>
              <a:rPr lang="da-DK" dirty="0" smtClean="0"/>
              <a:t>Et CE mærke er </a:t>
            </a:r>
            <a:r>
              <a:rPr lang="da-DK" u="sng" dirty="0" smtClean="0"/>
              <a:t>ikke</a:t>
            </a:r>
            <a:r>
              <a:rPr lang="da-DK" dirty="0" smtClean="0"/>
              <a:t> et kvalitetsmærke </a:t>
            </a:r>
            <a:endParaRPr lang="da-DK" dirty="0"/>
          </a:p>
        </p:txBody>
      </p:sp>
      <p:sp>
        <p:nvSpPr>
          <p:cNvPr id="12" name="Tekstfelt 11"/>
          <p:cNvSpPr txBox="1"/>
          <p:nvPr/>
        </p:nvSpPr>
        <p:spPr>
          <a:xfrm>
            <a:off x="539552" y="4424125"/>
            <a:ext cx="2304256" cy="1754326"/>
          </a:xfrm>
          <a:prstGeom prst="rect">
            <a:avLst/>
          </a:prstGeom>
          <a:solidFill>
            <a:schemeClr val="accent6"/>
          </a:solidFill>
        </p:spPr>
        <p:txBody>
          <a:bodyPr wrap="square" rtlCol="0">
            <a:spAutoFit/>
          </a:bodyPr>
          <a:lstStyle/>
          <a:p>
            <a:r>
              <a:rPr lang="da-DK" dirty="0" smtClean="0"/>
              <a:t>CE mærket er </a:t>
            </a:r>
            <a:r>
              <a:rPr lang="da-DK" u="sng" dirty="0" smtClean="0"/>
              <a:t>ikke</a:t>
            </a:r>
            <a:r>
              <a:rPr lang="da-DK" dirty="0" smtClean="0"/>
              <a:t> en  garanti for, at virksomheden undgår at få påbud fra arbejdstilsynet vedr. maskinsikkerhed</a:t>
            </a:r>
            <a:endParaRPr lang="da-DK" dirty="0"/>
          </a:p>
        </p:txBody>
      </p:sp>
    </p:spTree>
    <p:extLst>
      <p:ext uri="{BB962C8B-B14F-4D97-AF65-F5344CB8AC3E}">
        <p14:creationId xmlns:p14="http://schemas.microsoft.com/office/powerpoint/2010/main" val="45941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Fabrikantens pligter </a:t>
            </a:r>
            <a:endParaRPr lang="da-DK" dirty="0"/>
          </a:p>
        </p:txBody>
      </p:sp>
      <p:sp>
        <p:nvSpPr>
          <p:cNvPr id="3" name="Pladsholder til indhold 2"/>
          <p:cNvSpPr>
            <a:spLocks noGrp="1"/>
          </p:cNvSpPr>
          <p:nvPr>
            <p:ph idx="1"/>
          </p:nvPr>
        </p:nvSpPr>
        <p:spPr>
          <a:xfrm>
            <a:off x="457200" y="1196752"/>
            <a:ext cx="8363272" cy="5159627"/>
          </a:xfrm>
        </p:spPr>
        <p:txBody>
          <a:bodyPr>
            <a:noAutofit/>
          </a:bodyPr>
          <a:lstStyle/>
          <a:p>
            <a:pPr marL="514350" indent="-514350">
              <a:buFont typeface="+mj-lt"/>
              <a:buAutoNum type="arabicPeriod"/>
            </a:pPr>
            <a:r>
              <a:rPr lang="da-DK" sz="2400" dirty="0" smtClean="0"/>
              <a:t>At </a:t>
            </a:r>
            <a:r>
              <a:rPr lang="da-DK" sz="2400" dirty="0"/>
              <a:t>lave en </a:t>
            </a:r>
            <a:r>
              <a:rPr lang="da-DK" sz="2400" dirty="0" smtClean="0"/>
              <a:t>risikovurdering </a:t>
            </a:r>
            <a:r>
              <a:rPr lang="da-DK" sz="2400" dirty="0"/>
              <a:t>af den </a:t>
            </a:r>
            <a:r>
              <a:rPr lang="da-DK" sz="2400" dirty="0" smtClean="0"/>
              <a:t>maskine </a:t>
            </a:r>
            <a:r>
              <a:rPr lang="da-DK" sz="2400" dirty="0"/>
              <a:t>han har tænkt sig at </a:t>
            </a:r>
            <a:r>
              <a:rPr lang="da-DK" sz="2400" dirty="0" smtClean="0"/>
              <a:t>bygge</a:t>
            </a:r>
            <a:br>
              <a:rPr lang="da-DK" sz="2400" dirty="0" smtClean="0"/>
            </a:br>
            <a:endParaRPr lang="da-DK" sz="2400" dirty="0" smtClean="0"/>
          </a:p>
          <a:p>
            <a:pPr marL="514350" indent="-514350">
              <a:buFont typeface="+mj-lt"/>
              <a:buAutoNum type="arabicPeriod"/>
            </a:pPr>
            <a:r>
              <a:rPr lang="da-DK" sz="2400" dirty="0" smtClean="0"/>
              <a:t>På </a:t>
            </a:r>
            <a:r>
              <a:rPr lang="da-DK" sz="2400" dirty="0"/>
              <a:t>baggrund af </a:t>
            </a:r>
            <a:r>
              <a:rPr lang="da-DK" sz="2400" dirty="0" smtClean="0"/>
              <a:t>risikovurdering skal han </a:t>
            </a:r>
            <a:r>
              <a:rPr lang="da-DK" sz="2400" dirty="0"/>
              <a:t>designe og bygge en sikker maskine – </a:t>
            </a:r>
            <a:r>
              <a:rPr lang="da-DK" sz="2400" dirty="0" smtClean="0"/>
              <a:t>inkl. en </a:t>
            </a:r>
            <a:r>
              <a:rPr lang="da-DK" sz="2400" dirty="0"/>
              <a:t>god </a:t>
            </a:r>
            <a:r>
              <a:rPr lang="da-DK" sz="2400" dirty="0" smtClean="0"/>
              <a:t>brugsanvisning</a:t>
            </a:r>
            <a:br>
              <a:rPr lang="da-DK" sz="2400" dirty="0" smtClean="0"/>
            </a:br>
            <a:endParaRPr lang="da-DK" sz="2400" dirty="0" smtClean="0"/>
          </a:p>
          <a:p>
            <a:pPr marL="514350" indent="-514350">
              <a:buFont typeface="+mj-lt"/>
              <a:buAutoNum type="arabicPeriod"/>
            </a:pPr>
            <a:r>
              <a:rPr lang="da-DK" sz="2400" dirty="0" smtClean="0"/>
              <a:t>Udarbejde eller anskaffe </a:t>
            </a:r>
            <a:r>
              <a:rPr lang="da-DK" sz="2400" dirty="0"/>
              <a:t>dokumentation </a:t>
            </a:r>
            <a:r>
              <a:rPr lang="da-DK" sz="2400" dirty="0" smtClean="0"/>
              <a:t>for, </a:t>
            </a:r>
            <a:r>
              <a:rPr lang="da-DK" sz="2400" dirty="0"/>
              <a:t>at maskinen overholder alle krav i direktivet </a:t>
            </a:r>
            <a:r>
              <a:rPr lang="da-DK" sz="2400" dirty="0" smtClean="0"/>
              <a:t/>
            </a:r>
            <a:br>
              <a:rPr lang="da-DK" sz="2400" dirty="0" smtClean="0"/>
            </a:br>
            <a:endParaRPr lang="da-DK" sz="2400" dirty="0" smtClean="0"/>
          </a:p>
          <a:p>
            <a:pPr marL="514350" indent="-514350">
              <a:buFont typeface="+mj-lt"/>
              <a:buAutoNum type="arabicPeriod"/>
            </a:pPr>
            <a:r>
              <a:rPr lang="da-DK" sz="2400" dirty="0" smtClean="0"/>
              <a:t>Udarbejde </a:t>
            </a:r>
            <a:r>
              <a:rPr lang="da-DK" sz="2400" dirty="0"/>
              <a:t>og underskrive en EF </a:t>
            </a:r>
            <a:r>
              <a:rPr lang="da-DK" sz="2400" dirty="0" smtClean="0"/>
              <a:t>overensstemmelseserklæring</a:t>
            </a:r>
            <a:br>
              <a:rPr lang="da-DK" sz="2400" dirty="0" smtClean="0"/>
            </a:br>
            <a:r>
              <a:rPr lang="da-DK" sz="2400" dirty="0" smtClean="0"/>
              <a:t> </a:t>
            </a:r>
          </a:p>
          <a:p>
            <a:pPr marL="514350" indent="-514350">
              <a:buFont typeface="+mj-lt"/>
              <a:buAutoNum type="arabicPeriod"/>
            </a:pPr>
            <a:r>
              <a:rPr lang="da-DK" sz="2400" dirty="0" smtClean="0"/>
              <a:t>Sætte </a:t>
            </a:r>
            <a:r>
              <a:rPr lang="da-DK" sz="2400" dirty="0"/>
              <a:t>maskinskilt på med navn, adresse, maskintype</a:t>
            </a:r>
            <a:r>
              <a:rPr lang="da-DK" sz="2400" dirty="0" smtClean="0"/>
              <a:t>, årgang </a:t>
            </a:r>
            <a:r>
              <a:rPr lang="da-DK" sz="2400" dirty="0"/>
              <a:t>og </a:t>
            </a:r>
            <a:r>
              <a:rPr lang="da-DK" sz="2400" dirty="0" smtClean="0"/>
              <a:t>CE-mærke </a:t>
            </a:r>
            <a:endParaRPr lang="da-DK" sz="2400"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36</a:t>
            </a:fld>
            <a:endParaRPr lang="da-DK" dirty="0">
              <a:solidFill>
                <a:prstClr val="white">
                  <a:tint val="75000"/>
                </a:prstClr>
              </a:solidFill>
            </a:endParaRPr>
          </a:p>
        </p:txBody>
      </p:sp>
    </p:spTree>
    <p:extLst>
      <p:ext uri="{BB962C8B-B14F-4D97-AF65-F5344CB8AC3E}">
        <p14:creationId xmlns:p14="http://schemas.microsoft.com/office/powerpoint/2010/main" val="62867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Indkøb – nyt eller brugt </a:t>
            </a:r>
            <a:endParaRPr lang="da-DK" dirty="0"/>
          </a:p>
        </p:txBody>
      </p:sp>
      <p:sp>
        <p:nvSpPr>
          <p:cNvPr id="3" name="Pladsholder til indhold 2"/>
          <p:cNvSpPr>
            <a:spLocks noGrp="1"/>
          </p:cNvSpPr>
          <p:nvPr>
            <p:ph idx="1"/>
          </p:nvPr>
        </p:nvSpPr>
        <p:spPr/>
        <p:txBody>
          <a:bodyPr>
            <a:normAutofit/>
          </a:bodyPr>
          <a:lstStyle/>
          <a:p>
            <a:r>
              <a:rPr lang="da-DK" sz="2800" dirty="0" smtClean="0"/>
              <a:t>Maskinen bliver brugt efter fabrikantens forskrifter (brugsvejledning)</a:t>
            </a:r>
            <a:br>
              <a:rPr lang="da-DK" sz="2800" dirty="0" smtClean="0"/>
            </a:br>
            <a:endParaRPr lang="da-DK" sz="2800" dirty="0" smtClean="0"/>
          </a:p>
          <a:p>
            <a:r>
              <a:rPr lang="da-DK" sz="2800" dirty="0" smtClean="0"/>
              <a:t>Der kan være specifikke krav til uddannelse, ventilation, personlige værnemidler, støjdæmpning mv.  </a:t>
            </a:r>
            <a:br>
              <a:rPr lang="da-DK" sz="2800" dirty="0" smtClean="0"/>
            </a:br>
            <a:endParaRPr lang="da-DK" sz="2800" dirty="0" smtClean="0"/>
          </a:p>
          <a:p>
            <a:r>
              <a:rPr lang="da-DK" sz="2800" dirty="0" smtClean="0"/>
              <a:t>Brugervirksomheden har ansvaret for at sikre </a:t>
            </a:r>
            <a:br>
              <a:rPr lang="da-DK" sz="2800" dirty="0" smtClean="0"/>
            </a:br>
            <a:r>
              <a:rPr lang="da-DK" sz="2800" dirty="0" smtClean="0"/>
              <a:t>at ovenstående efterkommes! </a:t>
            </a:r>
            <a:endParaRPr lang="da-DK" sz="2800"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37</a:t>
            </a:fld>
            <a:endParaRPr lang="da-DK" dirty="0">
              <a:solidFill>
                <a:prstClr val="white">
                  <a:tint val="75000"/>
                </a:prstClr>
              </a:solidFill>
            </a:endParaRPr>
          </a:p>
        </p:txBody>
      </p:sp>
    </p:spTree>
    <p:extLst>
      <p:ext uri="{BB962C8B-B14F-4D97-AF65-F5344CB8AC3E}">
        <p14:creationId xmlns:p14="http://schemas.microsoft.com/office/powerpoint/2010/main" val="12289600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Sammenbygning </a:t>
            </a:r>
            <a:endParaRPr lang="da-DK" dirty="0"/>
          </a:p>
        </p:txBody>
      </p:sp>
      <p:sp>
        <p:nvSpPr>
          <p:cNvPr id="3" name="Pladsholder til indhold 2"/>
          <p:cNvSpPr>
            <a:spLocks noGrp="1"/>
          </p:cNvSpPr>
          <p:nvPr>
            <p:ph idx="1"/>
          </p:nvPr>
        </p:nvSpPr>
        <p:spPr/>
        <p:txBody>
          <a:bodyPr>
            <a:normAutofit/>
          </a:bodyPr>
          <a:lstStyle/>
          <a:p>
            <a:r>
              <a:rPr lang="da-DK" sz="2800" dirty="0" smtClean="0"/>
              <a:t>Brugsvirksomheden får rollen som fabrikant ved sammenbygning af maskiner.</a:t>
            </a:r>
            <a:br>
              <a:rPr lang="da-DK" sz="2800" dirty="0" smtClean="0"/>
            </a:br>
            <a:r>
              <a:rPr lang="da-DK" sz="2800" i="1" dirty="0" smtClean="0"/>
              <a:t>Dvs. risikovurdering, maskindirektiv, brugsvejledning og mærkning.</a:t>
            </a:r>
            <a:br>
              <a:rPr lang="da-DK" sz="2800" i="1" dirty="0" smtClean="0"/>
            </a:br>
            <a:r>
              <a:rPr lang="da-DK" sz="2800" i="1" dirty="0" smtClean="0"/>
              <a:t> </a:t>
            </a:r>
          </a:p>
          <a:p>
            <a:r>
              <a:rPr lang="da-DK" sz="2800" dirty="0" smtClean="0"/>
              <a:t>Desuden har virksomheden ansvaret for at udføre ibrugtagningskontrol. </a:t>
            </a:r>
            <a:endParaRPr lang="da-DK" sz="2800"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38</a:t>
            </a:fld>
            <a:endParaRPr lang="da-DK" dirty="0">
              <a:solidFill>
                <a:prstClr val="white">
                  <a:tint val="75000"/>
                </a:prstClr>
              </a:solidFill>
            </a:endParaRPr>
          </a:p>
        </p:txBody>
      </p:sp>
    </p:spTree>
    <p:extLst>
      <p:ext uri="{BB962C8B-B14F-4D97-AF65-F5344CB8AC3E}">
        <p14:creationId xmlns:p14="http://schemas.microsoft.com/office/powerpoint/2010/main" val="9613726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Ombygning/ændring </a:t>
            </a:r>
            <a:endParaRPr lang="da-DK" dirty="0"/>
          </a:p>
        </p:txBody>
      </p:sp>
      <p:sp>
        <p:nvSpPr>
          <p:cNvPr id="3" name="Pladsholder til indhold 2"/>
          <p:cNvSpPr>
            <a:spLocks noGrp="1"/>
          </p:cNvSpPr>
          <p:nvPr>
            <p:ph idx="1"/>
          </p:nvPr>
        </p:nvSpPr>
        <p:spPr/>
        <p:txBody>
          <a:bodyPr>
            <a:normAutofit/>
          </a:bodyPr>
          <a:lstStyle/>
          <a:p>
            <a:r>
              <a:rPr lang="da-DK" sz="2800" dirty="0" smtClean="0"/>
              <a:t>Brugervirksomheden har samme ansvar som ved sammenbygning</a:t>
            </a:r>
          </a:p>
          <a:p>
            <a:endParaRPr lang="da-DK" sz="2800" dirty="0"/>
          </a:p>
          <a:p>
            <a:pPr marL="0" indent="0">
              <a:buNone/>
            </a:pPr>
            <a:r>
              <a:rPr lang="da-DK" sz="2800" i="1" dirty="0"/>
              <a:t>Dvs. </a:t>
            </a:r>
            <a:r>
              <a:rPr lang="da-DK" sz="2800" i="1" dirty="0" smtClean="0"/>
              <a:t>	risikovurdering </a:t>
            </a:r>
            <a:br>
              <a:rPr lang="da-DK" sz="2800" i="1" dirty="0" smtClean="0"/>
            </a:br>
            <a:r>
              <a:rPr lang="da-DK" sz="2800" i="1" dirty="0" smtClean="0"/>
              <a:t>	maskindirektiv </a:t>
            </a:r>
            <a:br>
              <a:rPr lang="da-DK" sz="2800" i="1" dirty="0" smtClean="0"/>
            </a:br>
            <a:r>
              <a:rPr lang="da-DK" sz="2800" i="1" dirty="0" smtClean="0"/>
              <a:t>	brugsvejledning </a:t>
            </a:r>
            <a:br>
              <a:rPr lang="da-DK" sz="2800" i="1" dirty="0" smtClean="0"/>
            </a:br>
            <a:r>
              <a:rPr lang="da-DK" sz="2800" i="1" dirty="0" smtClean="0"/>
              <a:t>	og </a:t>
            </a:r>
            <a:r>
              <a:rPr lang="da-DK" sz="2800" i="1" dirty="0"/>
              <a:t>mærkning</a:t>
            </a:r>
            <a:endParaRPr lang="da-DK" sz="2800" dirty="0" smtClean="0"/>
          </a:p>
          <a:p>
            <a:endParaRPr lang="da-DK" sz="2800" dirty="0"/>
          </a:p>
          <a:p>
            <a:pPr marL="0" indent="0">
              <a:buNone/>
            </a:pPr>
            <a:r>
              <a:rPr lang="da-DK" sz="2800" dirty="0" smtClean="0"/>
              <a:t> </a:t>
            </a:r>
            <a:endParaRPr lang="da-DK" sz="2800"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39</a:t>
            </a:fld>
            <a:endParaRPr lang="da-DK" dirty="0">
              <a:solidFill>
                <a:prstClr val="white">
                  <a:tint val="75000"/>
                </a:prstClr>
              </a:solidFill>
            </a:endParaRPr>
          </a:p>
        </p:txBody>
      </p:sp>
      <p:pic>
        <p:nvPicPr>
          <p:cNvPr id="7" name="Billede 6"/>
          <p:cNvPicPr>
            <a:picLocks noChangeAspect="1"/>
          </p:cNvPicPr>
          <p:nvPr/>
        </p:nvPicPr>
        <p:blipFill>
          <a:blip r:embed="rId3"/>
          <a:stretch>
            <a:fillRect/>
          </a:stretch>
        </p:blipFill>
        <p:spPr>
          <a:xfrm>
            <a:off x="4572000" y="2492896"/>
            <a:ext cx="3680609" cy="3502455"/>
          </a:xfrm>
          <a:prstGeom prst="rect">
            <a:avLst/>
          </a:prstGeom>
        </p:spPr>
      </p:pic>
    </p:spTree>
    <p:extLst>
      <p:ext uri="{BB962C8B-B14F-4D97-AF65-F5344CB8AC3E}">
        <p14:creationId xmlns:p14="http://schemas.microsoft.com/office/powerpoint/2010/main" val="34381834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4</a:t>
            </a:fld>
            <a:endParaRPr lang="da-DK" dirty="0">
              <a:solidFill>
                <a:prstClr val="white">
                  <a:tint val="75000"/>
                </a:prstClr>
              </a:solidFill>
            </a:endParaRPr>
          </a:p>
        </p:txBody>
      </p:sp>
      <p:sp>
        <p:nvSpPr>
          <p:cNvPr id="7" name="Titel 1"/>
          <p:cNvSpPr>
            <a:spLocks noGrp="1"/>
          </p:cNvSpPr>
          <p:nvPr>
            <p:ph type="title"/>
          </p:nvPr>
        </p:nvSpPr>
        <p:spPr>
          <a:xfrm>
            <a:off x="609600" y="427038"/>
            <a:ext cx="8229600" cy="1143000"/>
          </a:xfrm>
        </p:spPr>
        <p:txBody>
          <a:bodyPr/>
          <a:lstStyle/>
          <a:p>
            <a:r>
              <a:rPr lang="da-DK" b="1" spc="50" dirty="0" err="1">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a:t>
            </a:r>
            <a:r>
              <a:rPr lang="da-DK"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dirty="0"/>
          </a:p>
        </p:txBody>
      </p:sp>
      <p:sp>
        <p:nvSpPr>
          <p:cNvPr id="9" name="Pladsholder til dato 3"/>
          <p:cNvSpPr txBox="1">
            <a:spLocks/>
          </p:cNvSpPr>
          <p:nvPr/>
        </p:nvSpPr>
        <p:spPr>
          <a:xfrm>
            <a:off x="598516" y="6405258"/>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439766"/>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12" name="Pladsholder til indhold 2"/>
          <p:cNvSpPr>
            <a:spLocks noGrp="1"/>
          </p:cNvSpPr>
          <p:nvPr>
            <p:ph idx="1"/>
          </p:nvPr>
        </p:nvSpPr>
        <p:spPr>
          <a:xfrm>
            <a:off x="609600" y="1752600"/>
            <a:ext cx="8229600" cy="4525963"/>
          </a:xfrm>
        </p:spPr>
        <p:txBody>
          <a:bodyPr/>
          <a:lstStyle/>
          <a:p>
            <a:pPr marL="0" indent="0">
              <a:buNone/>
              <a:tabLst>
                <a:tab pos="1879600" algn="l"/>
                <a:tab pos="2151063" algn="l"/>
              </a:tabLst>
            </a:pPr>
            <a:r>
              <a:rPr lang="da-DK" dirty="0"/>
              <a:t>Kl. </a:t>
            </a:r>
            <a:r>
              <a:rPr lang="da-DK" dirty="0" smtClean="0"/>
              <a:t>13.45</a:t>
            </a:r>
            <a:r>
              <a:rPr lang="da-DK" dirty="0"/>
              <a:t>	:	</a:t>
            </a:r>
            <a:r>
              <a:rPr lang="da-DK" dirty="0" smtClean="0"/>
              <a:t>Pause</a:t>
            </a:r>
            <a:endParaRPr lang="da-DK" dirty="0"/>
          </a:p>
          <a:p>
            <a:pPr marL="0" indent="0">
              <a:buNone/>
              <a:tabLst>
                <a:tab pos="1879600" algn="l"/>
                <a:tab pos="2151063" algn="l"/>
              </a:tabLst>
            </a:pPr>
            <a:r>
              <a:rPr lang="da-DK" dirty="0" smtClean="0"/>
              <a:t>Kl. 14.00	: 	Industrirobotter</a:t>
            </a:r>
            <a:endParaRPr lang="da-DK" sz="1000" dirty="0" smtClean="0"/>
          </a:p>
          <a:p>
            <a:pPr marL="0" indent="0">
              <a:spcBef>
                <a:spcPts val="0"/>
              </a:spcBef>
              <a:buNone/>
              <a:tabLst>
                <a:tab pos="1879600" algn="l"/>
                <a:tab pos="2151063" algn="l"/>
              </a:tabLst>
            </a:pPr>
            <a:r>
              <a:rPr lang="da-DK" sz="800" dirty="0" smtClean="0"/>
              <a:t>	 	</a:t>
            </a:r>
            <a:r>
              <a:rPr lang="da-DK" sz="1800" dirty="0" smtClean="0"/>
              <a:t>Niels </a:t>
            </a:r>
            <a:r>
              <a:rPr lang="da-DK" sz="1800" dirty="0"/>
              <a:t>Chr. </a:t>
            </a:r>
            <a:r>
              <a:rPr lang="da-DK" sz="1800" dirty="0" smtClean="0"/>
              <a:t>Nielsen, Dansk Industri </a:t>
            </a:r>
            <a:endParaRPr lang="da-DK" sz="1800" dirty="0"/>
          </a:p>
          <a:p>
            <a:pPr marL="0" indent="0">
              <a:buNone/>
              <a:tabLst>
                <a:tab pos="1879600" algn="l"/>
                <a:tab pos="2151063" algn="l"/>
              </a:tabLst>
            </a:pPr>
            <a:r>
              <a:rPr lang="da-DK" dirty="0" smtClean="0"/>
              <a:t>Kl</a:t>
            </a:r>
            <a:r>
              <a:rPr lang="da-DK" dirty="0"/>
              <a:t>. </a:t>
            </a:r>
            <a:r>
              <a:rPr lang="da-DK" dirty="0" smtClean="0"/>
              <a:t>14.20</a:t>
            </a:r>
            <a:r>
              <a:rPr lang="da-DK" dirty="0"/>
              <a:t>	:	</a:t>
            </a:r>
            <a:r>
              <a:rPr lang="da-DK" dirty="0" smtClean="0"/>
              <a:t>Job &amp; krop i industrien</a:t>
            </a:r>
          </a:p>
          <a:p>
            <a:pPr marL="0" indent="0">
              <a:spcBef>
                <a:spcPts val="0"/>
              </a:spcBef>
              <a:buNone/>
              <a:tabLst>
                <a:tab pos="1879600" algn="l"/>
                <a:tab pos="2151063" algn="l"/>
              </a:tabLst>
            </a:pPr>
            <a:r>
              <a:rPr lang="da-DK" sz="1800" dirty="0" smtClean="0"/>
              <a:t>	     	Lars Andersen, Lederne</a:t>
            </a:r>
          </a:p>
          <a:p>
            <a:pPr marL="0" indent="0">
              <a:buNone/>
              <a:tabLst>
                <a:tab pos="1879600" algn="l"/>
                <a:tab pos="2151063" algn="l"/>
              </a:tabLst>
            </a:pPr>
            <a:r>
              <a:rPr lang="da-DK" dirty="0" smtClean="0"/>
              <a:t>Kl</a:t>
            </a:r>
            <a:r>
              <a:rPr lang="da-DK" dirty="0"/>
              <a:t>. </a:t>
            </a:r>
            <a:r>
              <a:rPr lang="da-DK" dirty="0" smtClean="0"/>
              <a:t>14.35</a:t>
            </a:r>
            <a:r>
              <a:rPr lang="da-DK" dirty="0"/>
              <a:t>	:	</a:t>
            </a:r>
            <a:r>
              <a:rPr lang="da-DK" dirty="0" smtClean="0"/>
              <a:t>Risikovurdering</a:t>
            </a:r>
          </a:p>
          <a:p>
            <a:pPr marL="0" indent="0">
              <a:spcBef>
                <a:spcPts val="0"/>
              </a:spcBef>
              <a:buNone/>
              <a:tabLst>
                <a:tab pos="1879600" algn="l"/>
                <a:tab pos="2151063" algn="l"/>
              </a:tabLst>
            </a:pPr>
            <a:r>
              <a:rPr lang="da-DK" sz="1800" dirty="0" smtClean="0"/>
              <a:t>	     	Michael Jørgensen, CO-industri</a:t>
            </a:r>
            <a:endParaRPr lang="da-DK" sz="1800" dirty="0"/>
          </a:p>
          <a:p>
            <a:pPr marL="0" indent="0">
              <a:buNone/>
              <a:tabLst>
                <a:tab pos="1879600" algn="l"/>
                <a:tab pos="2151063" algn="l"/>
              </a:tabLst>
            </a:pPr>
            <a:r>
              <a:rPr lang="da-DK" dirty="0" smtClean="0"/>
              <a:t>Kl. 14.55	:  Afslutning</a:t>
            </a:r>
            <a:endParaRPr lang="da-DK" dirty="0"/>
          </a:p>
          <a:p>
            <a:pPr marL="0" indent="0">
              <a:buNone/>
            </a:pPr>
            <a:endParaRPr lang="da-DK" dirty="0"/>
          </a:p>
        </p:txBody>
      </p:sp>
    </p:spTree>
    <p:extLst>
      <p:ext uri="{BB962C8B-B14F-4D97-AF65-F5344CB8AC3E}">
        <p14:creationId xmlns:p14="http://schemas.microsoft.com/office/powerpoint/2010/main" val="14481356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Ibrugtagningskontrol og drift</a:t>
            </a:r>
            <a:endParaRPr lang="da-DK" dirty="0"/>
          </a:p>
        </p:txBody>
      </p:sp>
      <p:sp>
        <p:nvSpPr>
          <p:cNvPr id="3" name="Pladsholder til indhold 2"/>
          <p:cNvSpPr>
            <a:spLocks noGrp="1"/>
          </p:cNvSpPr>
          <p:nvPr>
            <p:ph idx="1"/>
          </p:nvPr>
        </p:nvSpPr>
        <p:spPr/>
        <p:txBody>
          <a:bodyPr>
            <a:normAutofit fontScale="85000" lnSpcReduction="10000"/>
          </a:bodyPr>
          <a:lstStyle/>
          <a:p>
            <a:r>
              <a:rPr lang="da-DK" dirty="0" smtClean="0"/>
              <a:t>Ibrugtagningskontrol </a:t>
            </a:r>
            <a:r>
              <a:rPr lang="da-DK" dirty="0"/>
              <a:t>er lovpligtig og en garanti </a:t>
            </a:r>
            <a:r>
              <a:rPr lang="da-DK" dirty="0" smtClean="0"/>
              <a:t>for, at leveringen </a:t>
            </a:r>
            <a:r>
              <a:rPr lang="da-DK" dirty="0"/>
              <a:t>lever op til de sikkerhedsmæssige </a:t>
            </a:r>
            <a:r>
              <a:rPr lang="da-DK" dirty="0" smtClean="0"/>
              <a:t>krav samt de krav, som brugervirksomheden har stillet til maskinens funktioner.</a:t>
            </a:r>
            <a:br>
              <a:rPr lang="da-DK" dirty="0" smtClean="0"/>
            </a:br>
            <a:endParaRPr lang="da-DK" dirty="0" smtClean="0"/>
          </a:p>
          <a:p>
            <a:r>
              <a:rPr lang="da-DK" dirty="0"/>
              <a:t> </a:t>
            </a:r>
            <a:r>
              <a:rPr lang="da-DK" dirty="0" smtClean="0"/>
              <a:t>Arbejdsgiveren har også </a:t>
            </a:r>
            <a:r>
              <a:rPr lang="da-DK" dirty="0"/>
              <a:t>pligt </a:t>
            </a:r>
            <a:r>
              <a:rPr lang="da-DK" dirty="0" smtClean="0"/>
              <a:t>til at:</a:t>
            </a:r>
            <a:endParaRPr lang="da-DK" dirty="0"/>
          </a:p>
          <a:p>
            <a:pPr marL="0" indent="0">
              <a:buNone/>
            </a:pPr>
            <a:r>
              <a:rPr lang="da-DK" dirty="0" smtClean="0"/>
              <a:t>	- instruere </a:t>
            </a:r>
            <a:r>
              <a:rPr lang="da-DK" dirty="0"/>
              <a:t>medarbejdere </a:t>
            </a:r>
            <a:r>
              <a:rPr lang="da-DK" dirty="0" smtClean="0"/>
              <a:t>tilstrækkeligt</a:t>
            </a:r>
          </a:p>
          <a:p>
            <a:pPr marL="0" indent="0">
              <a:buNone/>
            </a:pPr>
            <a:r>
              <a:rPr lang="da-DK" dirty="0" smtClean="0"/>
              <a:t>	- føre effektivt </a:t>
            </a:r>
            <a:r>
              <a:rPr lang="da-DK" dirty="0"/>
              <a:t>tilsyn med udførelsen </a:t>
            </a:r>
            <a:r>
              <a:rPr lang="da-DK" dirty="0" smtClean="0"/>
              <a:t>af arbejdet</a:t>
            </a:r>
          </a:p>
          <a:p>
            <a:pPr marL="0" indent="0">
              <a:buNone/>
            </a:pPr>
            <a:r>
              <a:rPr lang="da-DK" dirty="0"/>
              <a:t>	</a:t>
            </a:r>
            <a:r>
              <a:rPr lang="da-DK" dirty="0" smtClean="0"/>
              <a:t>- personlige værnemidler anvendes korrekt </a:t>
            </a:r>
          </a:p>
          <a:p>
            <a:pPr marL="0" indent="0">
              <a:buNone/>
            </a:pPr>
            <a:r>
              <a:rPr lang="da-DK" dirty="0"/>
              <a:t>	</a:t>
            </a:r>
            <a:r>
              <a:rPr lang="da-DK" dirty="0" smtClean="0"/>
              <a:t>- skærme montres </a:t>
            </a:r>
            <a:r>
              <a:rPr lang="da-DK" dirty="0"/>
              <a:t>igen efter service mv.</a:t>
            </a:r>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40</a:t>
            </a:fld>
            <a:endParaRPr lang="da-DK" dirty="0">
              <a:solidFill>
                <a:prstClr val="white">
                  <a:tint val="75000"/>
                </a:prstClr>
              </a:solidFill>
            </a:endParaRPr>
          </a:p>
        </p:txBody>
      </p:sp>
    </p:spTree>
    <p:extLst>
      <p:ext uri="{BB962C8B-B14F-4D97-AF65-F5344CB8AC3E}">
        <p14:creationId xmlns:p14="http://schemas.microsoft.com/office/powerpoint/2010/main" val="34421145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41</a:t>
            </a:fld>
            <a:endParaRPr lang="da-DK" dirty="0">
              <a:solidFill>
                <a:prstClr val="white">
                  <a:tint val="75000"/>
                </a:prstClr>
              </a:solidFill>
            </a:endParaRPr>
          </a:p>
        </p:txBody>
      </p:sp>
      <p:sp>
        <p:nvSpPr>
          <p:cNvPr id="7" name="Titel 1"/>
          <p:cNvSpPr>
            <a:spLocks noGrp="1"/>
          </p:cNvSpPr>
          <p:nvPr>
            <p:ph type="title"/>
          </p:nvPr>
        </p:nvSpPr>
        <p:spPr>
          <a:xfrm>
            <a:off x="609600" y="427038"/>
            <a:ext cx="8229600" cy="1143000"/>
          </a:xfrm>
        </p:spPr>
        <p:txBody>
          <a:bodyPr/>
          <a:lstStyle/>
          <a:p>
            <a:r>
              <a:rPr lang="da-DK" b="1" spc="50" dirty="0" err="1">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a:t>
            </a:r>
            <a:r>
              <a:rPr lang="da-DK"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dirty="0"/>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2" name="Content Placeholder 1"/>
          <p:cNvSpPr>
            <a:spLocks noGrp="1"/>
          </p:cNvSpPr>
          <p:nvPr>
            <p:ph idx="1"/>
          </p:nvPr>
        </p:nvSpPr>
        <p:spPr/>
        <p:txBody>
          <a:bodyPr>
            <a:normAutofit lnSpcReduction="10000"/>
          </a:bodyPr>
          <a:lstStyle/>
          <a:p>
            <a:pPr marL="0" indent="0" algn="ctr">
              <a:buNone/>
            </a:pPr>
            <a:r>
              <a:rPr lang="da-DK" sz="6600" dirty="0" smtClean="0"/>
              <a:t>PAUSE</a:t>
            </a:r>
            <a:endParaRPr lang="da-DK" sz="4400" dirty="0"/>
          </a:p>
          <a:p>
            <a:pPr marL="0" indent="0" algn="ctr">
              <a:buNone/>
            </a:pPr>
            <a:r>
              <a:rPr lang="da-DK" sz="4400" dirty="0"/>
              <a:t/>
            </a:r>
            <a:br>
              <a:rPr lang="da-DK" sz="4400" dirty="0"/>
            </a:br>
            <a:r>
              <a:rPr lang="da-DK" sz="4400" dirty="0"/>
              <a:t>Kaffe/te og kage</a:t>
            </a:r>
            <a:br>
              <a:rPr lang="da-DK" sz="4400" dirty="0"/>
            </a:br>
            <a:r>
              <a:rPr lang="da-DK" sz="4400" dirty="0"/>
              <a:t/>
            </a:r>
            <a:br>
              <a:rPr lang="da-DK" sz="4400" dirty="0"/>
            </a:br>
            <a:r>
              <a:rPr lang="da-DK" sz="4400" dirty="0"/>
              <a:t>Husk at tage materialer </a:t>
            </a:r>
            <a:r>
              <a:rPr lang="da-DK" sz="4400" dirty="0">
                <a:sym typeface="Wingdings" panose="05000000000000000000" pitchFamily="2" charset="2"/>
              </a:rPr>
              <a:t></a:t>
            </a:r>
            <a:r>
              <a:rPr lang="da-DK" sz="4400" dirty="0"/>
              <a:t/>
            </a:r>
            <a:br>
              <a:rPr lang="da-DK" sz="4400" dirty="0"/>
            </a:br>
            <a:endParaRPr lang="da-DK" sz="4400" dirty="0"/>
          </a:p>
          <a:p>
            <a:pPr marL="0" indent="0">
              <a:buNone/>
            </a:pPr>
            <a:endParaRPr lang="da-DK" dirty="0" smtClean="0"/>
          </a:p>
        </p:txBody>
      </p:sp>
    </p:spTree>
    <p:extLst>
      <p:ext uri="{BB962C8B-B14F-4D97-AF65-F5344CB8AC3E}">
        <p14:creationId xmlns:p14="http://schemas.microsoft.com/office/powerpoint/2010/main" val="30921620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42</a:t>
            </a:fld>
            <a:endParaRPr lang="da-DK" dirty="0">
              <a:solidFill>
                <a:prstClr val="white">
                  <a:tint val="75000"/>
                </a:prstClr>
              </a:solidFill>
            </a:endParaRPr>
          </a:p>
        </p:txBody>
      </p:sp>
      <p:sp>
        <p:nvSpPr>
          <p:cNvPr id="7" name="Titel 1"/>
          <p:cNvSpPr>
            <a:spLocks noGrp="1"/>
          </p:cNvSpPr>
          <p:nvPr>
            <p:ph type="title"/>
          </p:nvPr>
        </p:nvSpPr>
        <p:spPr>
          <a:xfrm>
            <a:off x="609600" y="427038"/>
            <a:ext cx="8229600" cy="1143000"/>
          </a:xfrm>
        </p:spPr>
        <p:txBody>
          <a:bodyPr/>
          <a:lstStyle/>
          <a:p>
            <a:r>
              <a:rPr lang="da-DK" b="1" spc="50" dirty="0" err="1">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a:t>
            </a:r>
            <a:r>
              <a:rPr lang="da-DK"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dirty="0"/>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12" name="Pladsholder til indhold 11"/>
          <p:cNvSpPr>
            <a:spLocks noGrp="1"/>
          </p:cNvSpPr>
          <p:nvPr>
            <p:ph idx="1"/>
          </p:nvPr>
        </p:nvSpPr>
        <p:spPr>
          <a:xfrm>
            <a:off x="1945667" y="2492896"/>
            <a:ext cx="5319341" cy="1920526"/>
          </a:xfrm>
          <a:prstGeom prst="rect">
            <a:avLst/>
          </a:prstGeom>
          <a:noFill/>
        </p:spPr>
        <p:txBody>
          <a:bodyPr wrap="none" lIns="91440" tIns="45720" rIns="91440" bIns="45720">
            <a:spAutoFit/>
          </a:bodyPr>
          <a:lstStyle/>
          <a:p>
            <a:pPr marL="0" indent="0" algn="ctr">
              <a:buNone/>
            </a:pPr>
            <a:r>
              <a:rPr lang="da-DK"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Niels Chr. Nielsen </a:t>
            </a:r>
          </a:p>
          <a:p>
            <a:pPr marL="0" indent="0" algn="ctr">
              <a:buNone/>
            </a:pPr>
            <a:r>
              <a:rPr lang="da-DK"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Dansk Industri</a:t>
            </a:r>
            <a:endParaRPr lang="da-DK"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249770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Industrirobotter</a:t>
            </a:r>
            <a:b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br>
            <a:endParaRPr lang="da-DK" dirty="0"/>
          </a:p>
        </p:txBody>
      </p:sp>
      <p:sp>
        <p:nvSpPr>
          <p:cNvPr id="3" name="Pladsholder til indhold 2"/>
          <p:cNvSpPr>
            <a:spLocks noGrp="1"/>
          </p:cNvSpPr>
          <p:nvPr>
            <p:ph idx="1"/>
          </p:nvPr>
        </p:nvSpPr>
        <p:spPr>
          <a:xfrm>
            <a:off x="457200" y="1340769"/>
            <a:ext cx="8229600" cy="4804250"/>
          </a:xfrm>
        </p:spPr>
        <p:txBody>
          <a:bodyPr/>
          <a:lstStyle/>
          <a:p>
            <a:pPr marL="0" indent="0" algn="ctr">
              <a:buNone/>
            </a:pPr>
            <a:endParaRPr lang="da-DK" sz="4000" dirty="0" smtClean="0"/>
          </a:p>
          <a:p>
            <a:pPr marL="0" indent="0" algn="ctr">
              <a:buNone/>
            </a:pP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43</a:t>
            </a:fld>
            <a:endParaRPr lang="da-DK" dirty="0">
              <a:solidFill>
                <a:prstClr val="white">
                  <a:tint val="75000"/>
                </a:prstClr>
              </a:solidFill>
            </a:endParaRPr>
          </a:p>
        </p:txBody>
      </p:sp>
      <p:pic>
        <p:nvPicPr>
          <p:cNvPr id="9" name="Picture 8"/>
          <p:cNvPicPr>
            <a:picLocks noChangeAspect="1"/>
          </p:cNvPicPr>
          <p:nvPr/>
        </p:nvPicPr>
        <p:blipFill>
          <a:blip r:embed="rId3"/>
          <a:stretch>
            <a:fillRect/>
          </a:stretch>
        </p:blipFill>
        <p:spPr>
          <a:xfrm>
            <a:off x="2793037" y="1003498"/>
            <a:ext cx="3557925" cy="4840060"/>
          </a:xfrm>
          <a:prstGeom prst="rect">
            <a:avLst/>
          </a:prstGeom>
        </p:spPr>
      </p:pic>
      <p:pic>
        <p:nvPicPr>
          <p:cNvPr id="10"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70" b="96599" l="10000" r="90000">
                        <a14:foregroundMark x1="20541" y1="40064" x2="20541" y2="40064"/>
                        <a14:foregroundMark x1="36486" y1="33050" x2="36486" y2="33050"/>
                        <a14:foregroundMark x1="52027" y1="39532" x2="52027" y2="39532"/>
                        <a14:foregroundMark x1="74730" y1="15940" x2="74730" y2="15940"/>
                        <a14:foregroundMark x1="64730" y1="6482" x2="64730" y2="6482"/>
                        <a14:foregroundMark x1="48108" y1="9458" x2="48108" y2="9458"/>
                        <a14:foregroundMark x1="34054" y1="9671" x2="34054" y2="9671"/>
                        <a14:foregroundMark x1="25811" y1="16791" x2="25811" y2="16791"/>
                        <a14:foregroundMark x1="12973" y1="24655" x2="12973" y2="24655"/>
                        <a14:foregroundMark x1="13649" y1="36026" x2="13649" y2="36026"/>
                        <a14:foregroundMark x1="12973" y1="49097" x2="12973" y2="49097"/>
                        <a14:foregroundMark x1="22703" y1="56429" x2="22703" y2="56429"/>
                        <a14:foregroundMark x1="33649" y1="66419" x2="33649" y2="66419"/>
                        <a14:foregroundMark x1="49189" y1="64825" x2="49189" y2="64825"/>
                        <a14:foregroundMark x1="62703" y1="65887" x2="62703" y2="65887"/>
                        <a14:foregroundMark x1="74459" y1="56642" x2="74459" y2="56642"/>
                        <a14:foregroundMark x1="84459" y1="49097" x2="84459" y2="49097"/>
                        <a14:foregroundMark x1="84459" y1="37407" x2="84459" y2="37407"/>
                        <a14:foregroundMark x1="86081" y1="23804" x2="86081" y2="23804"/>
                        <a14:foregroundMark x1="16486" y1="87035" x2="16486" y2="87035"/>
                        <a14:foregroundMark x1="16486" y1="93836" x2="16486" y2="93836"/>
                        <a14:foregroundMark x1="28108" y1="90542" x2="28108" y2="90542"/>
                        <a14:foregroundMark x1="46081" y1="91923" x2="46081" y2="91923"/>
                        <a14:foregroundMark x1="59865" y1="96599" x2="59865" y2="96599"/>
                        <a14:foregroundMark x1="22703" y1="93836" x2="22703" y2="93836"/>
                        <a14:foregroundMark x1="52297" y1="92774" x2="52297" y2="92774"/>
                        <a14:foregroundMark x1="72973" y1="89798" x2="72973" y2="89798"/>
                        <a14:foregroundMark x1="78243" y1="89798" x2="78243" y2="89798"/>
                      </a14:backgroundRemoval>
                    </a14:imgEffect>
                  </a14:imgLayer>
                </a14:imgProps>
              </a:ext>
              <a:ext uri="{28A0092B-C50C-407E-A947-70E740481C1C}">
                <a14:useLocalDpi xmlns:a14="http://schemas.microsoft.com/office/drawing/2010/main" val="0"/>
              </a:ext>
            </a:extLst>
          </a:blip>
          <a:srcRect/>
          <a:stretch>
            <a:fillRect/>
          </a:stretch>
        </p:blipFill>
        <p:spPr bwMode="auto">
          <a:xfrm>
            <a:off x="7750696" y="4935805"/>
            <a:ext cx="936104" cy="119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Billede 6"/>
          <p:cNvPicPr>
            <a:picLocks noChangeAspect="1"/>
          </p:cNvPicPr>
          <p:nvPr/>
        </p:nvPicPr>
        <p:blipFill>
          <a:blip r:embed="rId6"/>
          <a:stretch>
            <a:fillRect/>
          </a:stretch>
        </p:blipFill>
        <p:spPr>
          <a:xfrm>
            <a:off x="457200" y="5235803"/>
            <a:ext cx="1178700" cy="909216"/>
          </a:xfrm>
          <a:prstGeom prst="rect">
            <a:avLst/>
          </a:prstGeom>
        </p:spPr>
      </p:pic>
    </p:spTree>
    <p:extLst>
      <p:ext uri="{BB962C8B-B14F-4D97-AF65-F5344CB8AC3E}">
        <p14:creationId xmlns:p14="http://schemas.microsoft.com/office/powerpoint/2010/main" val="18802630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44209" y="1471305"/>
            <a:ext cx="2242592" cy="2677743"/>
          </a:xfrm>
          <a:prstGeom prst="rect">
            <a:avLst/>
          </a:prstGeom>
        </p:spPr>
      </p:pic>
      <p:sp>
        <p:nvSpPr>
          <p:cNvPr id="2" name="Titel 1"/>
          <p:cNvSpPr>
            <a:spLocks noGrp="1"/>
          </p:cNvSpPr>
          <p:nvPr>
            <p:ph type="title"/>
          </p:nvPr>
        </p:nvSpPr>
        <p:spPr/>
        <p:txBody>
          <a:bodyPr>
            <a:normAutofit/>
          </a:bodyPr>
          <a:lstStyle/>
          <a:p>
            <a:r>
              <a:rPr lang="da-DK" sz="4000" dirty="0" smtClean="0"/>
              <a:t>Baggrunden</a:t>
            </a:r>
            <a:endParaRPr lang="da-DK" sz="4000"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a:xfrm>
            <a:off x="457200" y="1844823"/>
            <a:ext cx="8229600" cy="4134590"/>
          </a:xfrm>
        </p:spPr>
        <p:txBody>
          <a:bodyPr>
            <a:noAutofit/>
          </a:bodyPr>
          <a:lstStyle/>
          <a:p>
            <a:r>
              <a:rPr lang="da-DK" sz="2400" dirty="0"/>
              <a:t>Mange </a:t>
            </a:r>
            <a:r>
              <a:rPr lang="da-DK" sz="2400" dirty="0" smtClean="0"/>
              <a:t>tager robotteknologien </a:t>
            </a:r>
            <a:r>
              <a:rPr lang="da-DK" sz="2400" dirty="0"/>
              <a:t>i </a:t>
            </a:r>
            <a:r>
              <a:rPr lang="da-DK" sz="2400" dirty="0" smtClean="0"/>
              <a:t>brug</a:t>
            </a:r>
          </a:p>
          <a:p>
            <a:endParaRPr lang="da-DK" sz="2400" dirty="0" smtClean="0"/>
          </a:p>
          <a:p>
            <a:r>
              <a:rPr lang="da-DK" sz="2400" dirty="0" smtClean="0"/>
              <a:t>Teknologien </a:t>
            </a:r>
            <a:r>
              <a:rPr lang="da-DK" sz="2400" dirty="0"/>
              <a:t>er </a:t>
            </a:r>
            <a:r>
              <a:rPr lang="da-DK" sz="2400" dirty="0" smtClean="0"/>
              <a:t>bedre </a:t>
            </a:r>
            <a:r>
              <a:rPr lang="da-DK" sz="2400" dirty="0"/>
              <a:t>og prisen er </a:t>
            </a:r>
            <a:r>
              <a:rPr lang="da-DK" sz="2400" dirty="0" smtClean="0"/>
              <a:t>faldende</a:t>
            </a:r>
            <a:br>
              <a:rPr lang="da-DK" sz="2400" dirty="0" smtClean="0"/>
            </a:br>
            <a:endParaRPr lang="da-DK" sz="2400" dirty="0" smtClean="0"/>
          </a:p>
          <a:p>
            <a:r>
              <a:rPr lang="da-DK" sz="2400" dirty="0" smtClean="0"/>
              <a:t>Positivt for arbejdsmiljøet</a:t>
            </a:r>
            <a:br>
              <a:rPr lang="da-DK" sz="2400" dirty="0" smtClean="0"/>
            </a:br>
            <a:endParaRPr lang="da-DK" sz="2400" dirty="0"/>
          </a:p>
          <a:p>
            <a:r>
              <a:rPr lang="da-DK" sz="2400" dirty="0" smtClean="0"/>
              <a:t>Der er ved industrirobotanlæg sket alvorlige arbejdsulykker.</a:t>
            </a:r>
            <a:br>
              <a:rPr lang="da-DK" sz="2400" dirty="0" smtClean="0"/>
            </a:br>
            <a:r>
              <a:rPr lang="da-DK" sz="2400" dirty="0" smtClean="0"/>
              <a:t>Manglende sikkerhed vedr. </a:t>
            </a:r>
            <a:r>
              <a:rPr lang="da-DK" sz="2400" dirty="0"/>
              <a:t>arbejdsstedets </a:t>
            </a:r>
            <a:r>
              <a:rPr lang="da-DK" sz="2400" dirty="0" smtClean="0"/>
              <a:t>indretning.</a:t>
            </a:r>
          </a:p>
          <a:p>
            <a:endParaRPr lang="da-DK" sz="2400" dirty="0"/>
          </a:p>
          <a:p>
            <a:r>
              <a:rPr lang="da-DK" sz="2400" dirty="0" smtClean="0"/>
              <a:t>Arbejdstilsynet</a:t>
            </a:r>
          </a:p>
        </p:txBody>
      </p:sp>
    </p:spTree>
    <p:extLst>
      <p:ext uri="{BB962C8B-B14F-4D97-AF65-F5344CB8AC3E}">
        <p14:creationId xmlns:p14="http://schemas.microsoft.com/office/powerpoint/2010/main" val="16789860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86875" y="1544310"/>
            <a:ext cx="1810219" cy="2764605"/>
          </a:xfrm>
          <a:prstGeom prst="rect">
            <a:avLst/>
          </a:prstGeom>
        </p:spPr>
      </p:pic>
      <p:sp>
        <p:nvSpPr>
          <p:cNvPr id="2" name="Titel 1"/>
          <p:cNvSpPr>
            <a:spLocks noGrp="1"/>
          </p:cNvSpPr>
          <p:nvPr>
            <p:ph type="title"/>
          </p:nvPr>
        </p:nvSpPr>
        <p:spPr/>
        <p:txBody>
          <a:bodyPr>
            <a:normAutofit/>
          </a:bodyPr>
          <a:lstStyle/>
          <a:p>
            <a:r>
              <a:rPr lang="da-DK" sz="4000" dirty="0" smtClean="0"/>
              <a:t>Hvad vil vi besvare ?</a:t>
            </a:r>
            <a:endParaRPr lang="da-DK" sz="4000"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a:xfrm>
            <a:off x="467494" y="1772816"/>
            <a:ext cx="8229600" cy="4032447"/>
          </a:xfrm>
        </p:spPr>
        <p:txBody>
          <a:bodyPr>
            <a:normAutofit fontScale="92500" lnSpcReduction="20000"/>
          </a:bodyPr>
          <a:lstStyle/>
          <a:p>
            <a:pPr lvl="0"/>
            <a:r>
              <a:rPr lang="da-DK" sz="2600" dirty="0"/>
              <a:t>En industrirobot er en ”delmaskine” iht. </a:t>
            </a:r>
            <a:r>
              <a:rPr lang="da-DK" sz="2600" dirty="0" smtClean="0"/>
              <a:t/>
            </a:r>
            <a:br>
              <a:rPr lang="da-DK" sz="2600" dirty="0" smtClean="0"/>
            </a:br>
            <a:r>
              <a:rPr lang="da-DK" sz="2600" dirty="0" smtClean="0"/>
              <a:t>Maskindirektivet, hvad </a:t>
            </a:r>
            <a:r>
              <a:rPr lang="da-DK" sz="2600" dirty="0"/>
              <a:t>betyder det</a:t>
            </a:r>
            <a:r>
              <a:rPr lang="da-DK" sz="2600" dirty="0" smtClean="0"/>
              <a:t>?</a:t>
            </a:r>
          </a:p>
          <a:p>
            <a:pPr lvl="0"/>
            <a:endParaRPr lang="da-DK" sz="2600" dirty="0" smtClean="0"/>
          </a:p>
          <a:p>
            <a:pPr lvl="0"/>
            <a:r>
              <a:rPr lang="da-DK" sz="2600" dirty="0" smtClean="0"/>
              <a:t>CE-mærknings </a:t>
            </a:r>
            <a:r>
              <a:rPr lang="da-DK" sz="2600" dirty="0"/>
              <a:t>regler for industrirobotanlæg</a:t>
            </a:r>
            <a:r>
              <a:rPr lang="da-DK" sz="2600" dirty="0" smtClean="0"/>
              <a:t>?</a:t>
            </a:r>
          </a:p>
          <a:p>
            <a:pPr lvl="0"/>
            <a:endParaRPr lang="da-DK" sz="2600" dirty="0" smtClean="0"/>
          </a:p>
          <a:p>
            <a:pPr lvl="0"/>
            <a:r>
              <a:rPr lang="da-DK" sz="2600" dirty="0" smtClean="0"/>
              <a:t>Fabrikantansvar?</a:t>
            </a:r>
          </a:p>
          <a:p>
            <a:pPr lvl="0"/>
            <a:endParaRPr lang="da-DK" sz="2600" dirty="0" smtClean="0"/>
          </a:p>
          <a:p>
            <a:pPr lvl="0"/>
            <a:r>
              <a:rPr lang="da-DK" sz="2600" dirty="0" smtClean="0"/>
              <a:t>Risikovurdering </a:t>
            </a:r>
            <a:r>
              <a:rPr lang="da-DK" sz="2600" dirty="0"/>
              <a:t>for et industrirobotanlæg? </a:t>
            </a:r>
            <a:endParaRPr lang="da-DK" sz="2600" dirty="0" smtClean="0"/>
          </a:p>
          <a:p>
            <a:pPr lvl="0"/>
            <a:endParaRPr lang="da-DK" sz="2600" dirty="0" smtClean="0"/>
          </a:p>
          <a:p>
            <a:pPr lvl="0"/>
            <a:r>
              <a:rPr lang="da-DK" sz="2600" dirty="0" smtClean="0"/>
              <a:t>Hvad </a:t>
            </a:r>
            <a:r>
              <a:rPr lang="da-DK" sz="2600" dirty="0"/>
              <a:t>skal man være opmærksom på ved køb af et industrirobotanlæg</a:t>
            </a:r>
            <a:r>
              <a:rPr lang="da-DK" sz="2600" dirty="0" smtClean="0"/>
              <a:t>?</a:t>
            </a:r>
          </a:p>
          <a:p>
            <a:pPr lvl="0"/>
            <a:endParaRPr lang="da-DK" sz="2200" dirty="0"/>
          </a:p>
          <a:p>
            <a:endParaRPr lang="da-DK" sz="2000" dirty="0"/>
          </a:p>
        </p:txBody>
      </p:sp>
    </p:spTree>
    <p:extLst>
      <p:ext uri="{BB962C8B-B14F-4D97-AF65-F5344CB8AC3E}">
        <p14:creationId xmlns:p14="http://schemas.microsoft.com/office/powerpoint/2010/main" val="650089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092280" y="1417638"/>
            <a:ext cx="1772673" cy="2448272"/>
          </a:xfrm>
          <a:prstGeom prst="rect">
            <a:avLst/>
          </a:prstGeom>
        </p:spPr>
      </p:pic>
      <p:sp>
        <p:nvSpPr>
          <p:cNvPr id="2" name="Titel 1"/>
          <p:cNvSpPr>
            <a:spLocks noGrp="1"/>
          </p:cNvSpPr>
          <p:nvPr>
            <p:ph type="title"/>
          </p:nvPr>
        </p:nvSpPr>
        <p:spPr/>
        <p:txBody>
          <a:bodyPr>
            <a:normAutofit/>
          </a:bodyPr>
          <a:lstStyle/>
          <a:p>
            <a:r>
              <a:rPr lang="da-DK" sz="4000" dirty="0" smtClean="0"/>
              <a:t>Maskindirektivet og standarder</a:t>
            </a:r>
            <a:endParaRPr lang="da-DK" sz="4000"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a:xfrm>
            <a:off x="458657" y="1864658"/>
            <a:ext cx="8229600" cy="4044701"/>
          </a:xfrm>
        </p:spPr>
        <p:txBody>
          <a:bodyPr>
            <a:normAutofit/>
          </a:bodyPr>
          <a:lstStyle/>
          <a:p>
            <a:r>
              <a:rPr lang="da-DK" sz="2400" dirty="0" smtClean="0"/>
              <a:t>Maskindirektivet er det overordnede regelsæt. </a:t>
            </a:r>
            <a:br>
              <a:rPr lang="da-DK" sz="2400" dirty="0" smtClean="0"/>
            </a:br>
            <a:r>
              <a:rPr lang="da-DK" sz="2400" dirty="0" smtClean="0"/>
              <a:t>Løftetilbehør =&gt; komplet produktionsanlæg</a:t>
            </a:r>
          </a:p>
          <a:p>
            <a:endParaRPr lang="da-DK" sz="2400" dirty="0" smtClean="0"/>
          </a:p>
          <a:p>
            <a:r>
              <a:rPr lang="da-DK" sz="2400" dirty="0" smtClean="0"/>
              <a:t>Standarder hjælper fabrikanter til fortolkning.</a:t>
            </a:r>
            <a:br>
              <a:rPr lang="da-DK" sz="2400" dirty="0" smtClean="0"/>
            </a:br>
            <a:r>
              <a:rPr lang="da-DK" sz="2400" dirty="0" smtClean="0"/>
              <a:t>Standarder er at betragte som vejledninger </a:t>
            </a:r>
            <a:br>
              <a:rPr lang="da-DK" sz="2400" dirty="0" smtClean="0"/>
            </a:br>
            <a:r>
              <a:rPr lang="da-DK" sz="2400" dirty="0"/>
              <a:t>DS/EN ISO 10218-1/2012, Del 1 - </a:t>
            </a:r>
            <a:r>
              <a:rPr lang="da-DK" sz="2400" dirty="0" smtClean="0"/>
              <a:t>Robotter</a:t>
            </a:r>
            <a:br>
              <a:rPr lang="da-DK" sz="2400" dirty="0" smtClean="0"/>
            </a:br>
            <a:endParaRPr lang="da-DK" sz="2400" dirty="0" smtClean="0"/>
          </a:p>
          <a:p>
            <a:r>
              <a:rPr lang="da-DK" sz="2400" dirty="0" smtClean="0"/>
              <a:t>Standarder er frivillige, men giver formodningsret. </a:t>
            </a:r>
            <a:br>
              <a:rPr lang="da-DK" sz="2400" dirty="0" smtClean="0"/>
            </a:br>
            <a:endParaRPr lang="da-DK" sz="2400" dirty="0"/>
          </a:p>
        </p:txBody>
      </p:sp>
    </p:spTree>
    <p:extLst>
      <p:ext uri="{BB962C8B-B14F-4D97-AF65-F5344CB8AC3E}">
        <p14:creationId xmlns:p14="http://schemas.microsoft.com/office/powerpoint/2010/main" val="17193145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t>Maskine / Delmaskiner</a:t>
            </a:r>
            <a:endParaRPr lang="da-DK" sz="4000"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a:xfrm>
            <a:off x="457200" y="1692335"/>
            <a:ext cx="8229600" cy="4040922"/>
          </a:xfrm>
        </p:spPr>
        <p:txBody>
          <a:bodyPr>
            <a:normAutofit/>
          </a:bodyPr>
          <a:lstStyle/>
          <a:p>
            <a:r>
              <a:rPr lang="da-DK" sz="2400" dirty="0" smtClean="0"/>
              <a:t>En brugsklar CE-mærket ”komplet maskine” mangler </a:t>
            </a:r>
            <a:br>
              <a:rPr lang="da-DK" sz="2400" dirty="0" smtClean="0"/>
            </a:br>
            <a:r>
              <a:rPr lang="da-DK" sz="2400" dirty="0" smtClean="0"/>
              <a:t>typisk kun energi tilslutning (el, luft etc.)</a:t>
            </a:r>
          </a:p>
          <a:p>
            <a:r>
              <a:rPr lang="da-DK" sz="2400" dirty="0" smtClean="0"/>
              <a:t>En ”komplet maskine” leveres CE-mærket og med </a:t>
            </a:r>
            <a:br>
              <a:rPr lang="da-DK" sz="2400" dirty="0" smtClean="0"/>
            </a:br>
            <a:r>
              <a:rPr lang="da-DK" sz="2400" dirty="0" smtClean="0"/>
              <a:t>brugsanvisning og EF overensstemmelseserklæring</a:t>
            </a:r>
            <a:br>
              <a:rPr lang="da-DK" sz="2400" dirty="0" smtClean="0"/>
            </a:br>
            <a:endParaRPr lang="da-DK" sz="2400" dirty="0"/>
          </a:p>
          <a:p>
            <a:r>
              <a:rPr lang="da-DK" sz="2400" dirty="0" smtClean="0"/>
              <a:t>En delmaskine er ”næsten en maskine”, og er ikke klar til brug. Den skal bygges ind i en komplet maskine. </a:t>
            </a:r>
          </a:p>
          <a:p>
            <a:r>
              <a:rPr lang="da-DK" sz="2400" dirty="0" smtClean="0"/>
              <a:t>En delmaskine skal leveres med en inkorporeringserklæring.</a:t>
            </a:r>
          </a:p>
        </p:txBody>
      </p:sp>
      <p:pic>
        <p:nvPicPr>
          <p:cNvPr id="3" name="Picture 2"/>
          <p:cNvPicPr>
            <a:picLocks noChangeAspect="1"/>
          </p:cNvPicPr>
          <p:nvPr/>
        </p:nvPicPr>
        <p:blipFill>
          <a:blip r:embed="rId3"/>
          <a:stretch>
            <a:fillRect/>
          </a:stretch>
        </p:blipFill>
        <p:spPr>
          <a:xfrm>
            <a:off x="10044608" y="3071812"/>
            <a:ext cx="2055774" cy="1613166"/>
          </a:xfrm>
          <a:prstGeom prst="rect">
            <a:avLst/>
          </a:prstGeom>
        </p:spPr>
      </p:pic>
      <p:pic>
        <p:nvPicPr>
          <p:cNvPr id="4" name="Picture 3"/>
          <p:cNvPicPr>
            <a:picLocks noChangeAspect="1"/>
          </p:cNvPicPr>
          <p:nvPr/>
        </p:nvPicPr>
        <p:blipFill>
          <a:blip r:embed="rId4"/>
          <a:stretch>
            <a:fillRect/>
          </a:stretch>
        </p:blipFill>
        <p:spPr>
          <a:xfrm>
            <a:off x="7308304" y="2204864"/>
            <a:ext cx="1660754" cy="1112112"/>
          </a:xfrm>
          <a:prstGeom prst="rect">
            <a:avLst/>
          </a:prstGeom>
        </p:spPr>
      </p:pic>
    </p:spTree>
    <p:extLst>
      <p:ext uri="{BB962C8B-B14F-4D97-AF65-F5344CB8AC3E}">
        <p14:creationId xmlns:p14="http://schemas.microsoft.com/office/powerpoint/2010/main" val="35737048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336282"/>
            <a:ext cx="8229600" cy="1143000"/>
          </a:xfrm>
        </p:spPr>
        <p:txBody>
          <a:bodyPr>
            <a:normAutofit/>
          </a:bodyPr>
          <a:lstStyle/>
          <a:p>
            <a:r>
              <a:rPr lang="da-DK" sz="4000" dirty="0" smtClean="0"/>
              <a:t>Industrirobotter og delmaskiner</a:t>
            </a:r>
            <a:endParaRPr lang="da-DK" sz="4000"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a:xfrm>
            <a:off x="457200" y="1772816"/>
            <a:ext cx="8229600" cy="4114500"/>
          </a:xfrm>
        </p:spPr>
        <p:txBody>
          <a:bodyPr>
            <a:noAutofit/>
          </a:bodyPr>
          <a:lstStyle/>
          <a:p>
            <a:r>
              <a:rPr lang="da-DK" sz="2400" dirty="0" smtClean="0"/>
              <a:t>Industrirobotter sælges normalt som </a:t>
            </a:r>
            <a:br>
              <a:rPr lang="da-DK" sz="2400" dirty="0" smtClean="0"/>
            </a:br>
            <a:r>
              <a:rPr lang="da-DK" sz="2400" dirty="0" smtClean="0"/>
              <a:t>delmaskiner, som indgår i en samlet løsning.</a:t>
            </a:r>
          </a:p>
          <a:p>
            <a:endParaRPr lang="da-DK" sz="2400" dirty="0"/>
          </a:p>
          <a:p>
            <a:r>
              <a:rPr lang="da-DK" sz="2400" dirty="0" smtClean="0"/>
              <a:t>Det kan være, at robotten mangler at blive hegnet </a:t>
            </a:r>
            <a:br>
              <a:rPr lang="da-DK" sz="2400" dirty="0" smtClean="0"/>
            </a:br>
            <a:r>
              <a:rPr lang="da-DK" sz="2400" dirty="0" smtClean="0"/>
              <a:t>ind, tilsluttet styresystem mv., men som delmaskine</a:t>
            </a:r>
            <a:br>
              <a:rPr lang="da-DK" sz="2400" dirty="0" smtClean="0"/>
            </a:br>
            <a:r>
              <a:rPr lang="da-DK" sz="2400" dirty="0" smtClean="0"/>
              <a:t>er den ikke sikret og ikke brugsklar.</a:t>
            </a:r>
          </a:p>
          <a:p>
            <a:endParaRPr lang="da-DK" sz="2400" dirty="0"/>
          </a:p>
          <a:p>
            <a:r>
              <a:rPr lang="da-DK" sz="2400" dirty="0" smtClean="0"/>
              <a:t>Mange brugervirksomheder har fået en delmaskine, hvor de forventede en færdig CE-mærket maskine. Det efterlader bruger virksomheden med ansvaret som fabrikant.</a:t>
            </a:r>
          </a:p>
        </p:txBody>
      </p:sp>
      <p:pic>
        <p:nvPicPr>
          <p:cNvPr id="3" name="Picture 2"/>
          <p:cNvPicPr>
            <a:picLocks noChangeAspect="1"/>
          </p:cNvPicPr>
          <p:nvPr/>
        </p:nvPicPr>
        <p:blipFill>
          <a:blip r:embed="rId3"/>
          <a:stretch>
            <a:fillRect/>
          </a:stretch>
        </p:blipFill>
        <p:spPr>
          <a:xfrm>
            <a:off x="6516216" y="1340768"/>
            <a:ext cx="2310628" cy="1830147"/>
          </a:xfrm>
          <a:prstGeom prst="rect">
            <a:avLst/>
          </a:prstGeom>
        </p:spPr>
      </p:pic>
    </p:spTree>
    <p:extLst>
      <p:ext uri="{BB962C8B-B14F-4D97-AF65-F5344CB8AC3E}">
        <p14:creationId xmlns:p14="http://schemas.microsoft.com/office/powerpoint/2010/main" val="22740940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t>Risikovurdering</a:t>
            </a:r>
            <a:endParaRPr lang="da-DK" sz="4000"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a:xfrm>
            <a:off x="478917" y="1483597"/>
            <a:ext cx="8229600" cy="4753715"/>
          </a:xfrm>
        </p:spPr>
        <p:txBody>
          <a:bodyPr>
            <a:normAutofit fontScale="92500" lnSpcReduction="10000"/>
          </a:bodyPr>
          <a:lstStyle/>
          <a:p>
            <a:r>
              <a:rPr lang="da-DK" sz="2600" dirty="0" smtClean="0"/>
              <a:t>Risikovurderingen har til formål at afdække  </a:t>
            </a:r>
            <a:br>
              <a:rPr lang="da-DK" sz="2600" dirty="0" smtClean="0"/>
            </a:br>
            <a:r>
              <a:rPr lang="da-DK" sz="2600" dirty="0" smtClean="0"/>
              <a:t>relevante farekilder i maskinens levetid</a:t>
            </a:r>
            <a:br>
              <a:rPr lang="da-DK" sz="2600" dirty="0" smtClean="0"/>
            </a:br>
            <a:r>
              <a:rPr lang="da-DK" sz="2600" dirty="0" smtClean="0"/>
              <a:t>- systematisk vurdering af alle farekilder.</a:t>
            </a:r>
          </a:p>
          <a:p>
            <a:endParaRPr lang="da-DK" sz="2600" dirty="0" smtClean="0"/>
          </a:p>
          <a:p>
            <a:r>
              <a:rPr lang="da-DK" sz="2600" dirty="0" smtClean="0"/>
              <a:t>Når farekilderne er defineret, så skal de sikres,</a:t>
            </a:r>
            <a:br>
              <a:rPr lang="da-DK" sz="2600" dirty="0" smtClean="0"/>
            </a:br>
            <a:r>
              <a:rPr lang="da-DK" sz="2600" dirty="0" smtClean="0"/>
              <a:t>gøres ufarlige - f.eks. afskærmning, lysgitter.</a:t>
            </a:r>
          </a:p>
          <a:p>
            <a:endParaRPr lang="da-DK" sz="2600" dirty="0"/>
          </a:p>
          <a:p>
            <a:r>
              <a:rPr lang="da-DK" sz="2600" dirty="0" smtClean="0"/>
              <a:t>Risikovurderingen skal dække alle driftsformer, herunder opstilling, indkøring, daglig brug, vedligeholdelse, fejlfinding. </a:t>
            </a:r>
            <a:br>
              <a:rPr lang="da-DK" sz="2600" dirty="0" smtClean="0"/>
            </a:br>
            <a:endParaRPr lang="da-DK" sz="2600" dirty="0" smtClean="0"/>
          </a:p>
          <a:p>
            <a:r>
              <a:rPr lang="da-DK" sz="2600" dirty="0" smtClean="0"/>
              <a:t>Maskindirektivet </a:t>
            </a:r>
            <a:r>
              <a:rPr lang="da-DK" sz="2600" dirty="0"/>
              <a:t>kræver fabrikanten udarbejder </a:t>
            </a:r>
            <a:r>
              <a:rPr lang="da-DK" sz="2600" dirty="0" smtClean="0"/>
              <a:t>en </a:t>
            </a:r>
            <a:r>
              <a:rPr lang="da-DK" sz="2600" dirty="0"/>
              <a:t>risikovurdering, som </a:t>
            </a:r>
            <a:r>
              <a:rPr lang="da-DK" sz="2600" dirty="0" smtClean="0"/>
              <a:t>danner grundlag </a:t>
            </a:r>
            <a:r>
              <a:rPr lang="da-DK" sz="2600" dirty="0"/>
              <a:t>for </a:t>
            </a:r>
            <a:r>
              <a:rPr lang="da-DK" sz="2600" dirty="0" smtClean="0"/>
              <a:t>designet </a:t>
            </a:r>
            <a:r>
              <a:rPr lang="da-DK" sz="2600" dirty="0"/>
              <a:t>af maskinen. </a:t>
            </a:r>
          </a:p>
        </p:txBody>
      </p:sp>
      <p:pic>
        <p:nvPicPr>
          <p:cNvPr id="3" name="Picture 2"/>
          <p:cNvPicPr>
            <a:picLocks noChangeAspect="1"/>
          </p:cNvPicPr>
          <p:nvPr/>
        </p:nvPicPr>
        <p:blipFill>
          <a:blip r:embed="rId3"/>
          <a:stretch>
            <a:fillRect/>
          </a:stretch>
        </p:blipFill>
        <p:spPr>
          <a:xfrm>
            <a:off x="6684461" y="1628800"/>
            <a:ext cx="2002339" cy="1912265"/>
          </a:xfrm>
          <a:prstGeom prst="rect">
            <a:avLst/>
          </a:prstGeom>
        </p:spPr>
      </p:pic>
    </p:spTree>
    <p:extLst>
      <p:ext uri="{BB962C8B-B14F-4D97-AF65-F5344CB8AC3E}">
        <p14:creationId xmlns:p14="http://schemas.microsoft.com/office/powerpoint/2010/main" val="38292707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5</a:t>
            </a:fld>
            <a:endParaRPr lang="da-DK" dirty="0">
              <a:solidFill>
                <a:prstClr val="white">
                  <a:tint val="75000"/>
                </a:prstClr>
              </a:solidFill>
            </a:endParaRPr>
          </a:p>
        </p:txBody>
      </p:sp>
      <p:sp>
        <p:nvSpPr>
          <p:cNvPr id="7" name="Titel 1"/>
          <p:cNvSpPr>
            <a:spLocks noGrp="1"/>
          </p:cNvSpPr>
          <p:nvPr>
            <p:ph type="title"/>
          </p:nvPr>
        </p:nvSpPr>
        <p:spPr>
          <a:xfrm>
            <a:off x="609600" y="427038"/>
            <a:ext cx="8229600" cy="1143000"/>
          </a:xfrm>
        </p:spPr>
        <p:txBody>
          <a:bodyPr/>
          <a:lstStyle/>
          <a:p>
            <a:r>
              <a:rPr lang="da-DK" b="1" spc="50" dirty="0" err="1">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a:t>
            </a:r>
            <a:r>
              <a:rPr lang="da-DK"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dirty="0"/>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12" name="Pladsholder til indhold 11"/>
          <p:cNvSpPr>
            <a:spLocks noGrp="1"/>
          </p:cNvSpPr>
          <p:nvPr>
            <p:ph idx="1"/>
          </p:nvPr>
        </p:nvSpPr>
        <p:spPr>
          <a:xfrm>
            <a:off x="2123728" y="2492896"/>
            <a:ext cx="4963217" cy="1920526"/>
          </a:xfrm>
          <a:prstGeom prst="rect">
            <a:avLst/>
          </a:prstGeom>
          <a:noFill/>
        </p:spPr>
        <p:txBody>
          <a:bodyPr wrap="none" lIns="91440" tIns="45720" rIns="91440" bIns="45720">
            <a:spAutoFit/>
          </a:bodyPr>
          <a:lstStyle/>
          <a:p>
            <a:pPr marL="0" indent="0" algn="ctr">
              <a:buNone/>
            </a:pPr>
            <a:r>
              <a:rPr lang="da-DK"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Ulrik Rasmussen </a:t>
            </a:r>
          </a:p>
          <a:p>
            <a:pPr marL="0" indent="0" algn="ctr">
              <a:buNone/>
            </a:pPr>
            <a:r>
              <a:rPr lang="da-DK"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Dansk Metal </a:t>
            </a:r>
            <a:endParaRPr lang="da-DK"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1750075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t>Fabrikanten</a:t>
            </a:r>
            <a:endParaRPr lang="da-DK" sz="4000"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a:xfrm>
            <a:off x="470263" y="1628800"/>
            <a:ext cx="8229600" cy="3600400"/>
          </a:xfrm>
        </p:spPr>
        <p:txBody>
          <a:bodyPr>
            <a:normAutofit/>
          </a:bodyPr>
          <a:lstStyle/>
          <a:p>
            <a:r>
              <a:rPr lang="da-DK" sz="2400" dirty="0" smtClean="0"/>
              <a:t>Risikovurderingen </a:t>
            </a:r>
            <a:r>
              <a:rPr lang="da-DK" sz="2400" dirty="0"/>
              <a:t>er fabrikantens ejendom.</a:t>
            </a:r>
            <a:br>
              <a:rPr lang="da-DK" sz="2400" dirty="0"/>
            </a:br>
            <a:endParaRPr lang="da-DK" sz="2400" dirty="0" smtClean="0"/>
          </a:p>
          <a:p>
            <a:r>
              <a:rPr lang="da-DK" sz="2400" dirty="0" smtClean="0"/>
              <a:t>Så overvej kontraktligt at få adgang til </a:t>
            </a:r>
            <a:br>
              <a:rPr lang="da-DK" sz="2400" dirty="0" smtClean="0"/>
            </a:br>
            <a:r>
              <a:rPr lang="da-DK" sz="2400" dirty="0" smtClean="0"/>
              <a:t>fabrikantens risikovurdering og være </a:t>
            </a:r>
            <a:br>
              <a:rPr lang="da-DK" sz="2400" dirty="0" smtClean="0"/>
            </a:br>
            <a:r>
              <a:rPr lang="da-DK" sz="2400" dirty="0" smtClean="0"/>
              <a:t>deltagende i de løsninger, der findes.</a:t>
            </a:r>
          </a:p>
          <a:p>
            <a:endParaRPr lang="da-DK" sz="2400" dirty="0" smtClean="0"/>
          </a:p>
          <a:p>
            <a:r>
              <a:rPr lang="da-DK" sz="2400" dirty="0" smtClean="0"/>
              <a:t>Det samme er gældende med brugsanvisningen før levering af en robot.</a:t>
            </a:r>
          </a:p>
          <a:p>
            <a:pPr marL="0" indent="0">
              <a:buNone/>
            </a:pPr>
            <a:endParaRPr lang="da-DK" sz="2000" dirty="0"/>
          </a:p>
          <a:p>
            <a:endParaRPr lang="da-DK" sz="2000" dirty="0" smtClean="0"/>
          </a:p>
        </p:txBody>
      </p:sp>
      <p:pic>
        <p:nvPicPr>
          <p:cNvPr id="7" name="Picture 6"/>
          <p:cNvPicPr>
            <a:picLocks noChangeAspect="1"/>
          </p:cNvPicPr>
          <p:nvPr/>
        </p:nvPicPr>
        <p:blipFill>
          <a:blip r:embed="rId3"/>
          <a:stretch>
            <a:fillRect/>
          </a:stretch>
        </p:blipFill>
        <p:spPr>
          <a:xfrm>
            <a:off x="6444208" y="1700808"/>
            <a:ext cx="2055774" cy="1613166"/>
          </a:xfrm>
          <a:prstGeom prst="rect">
            <a:avLst/>
          </a:prstGeom>
        </p:spPr>
      </p:pic>
    </p:spTree>
    <p:extLst>
      <p:ext uri="{BB962C8B-B14F-4D97-AF65-F5344CB8AC3E}">
        <p14:creationId xmlns:p14="http://schemas.microsoft.com/office/powerpoint/2010/main" val="45130973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t>Integrator</a:t>
            </a:r>
            <a:endParaRPr lang="da-DK" sz="4000"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a:xfrm>
            <a:off x="451867" y="1556792"/>
            <a:ext cx="8229600" cy="4549866"/>
          </a:xfrm>
        </p:spPr>
        <p:txBody>
          <a:bodyPr>
            <a:normAutofit/>
          </a:bodyPr>
          <a:lstStyle/>
          <a:p>
            <a:r>
              <a:rPr lang="da-DK" sz="2400" dirty="0" smtClean="0"/>
              <a:t>DS/EN ISO 10218-2 definerer </a:t>
            </a:r>
            <a:r>
              <a:rPr lang="da-DK" sz="2400" dirty="0" err="1" smtClean="0"/>
              <a:t>integrator</a:t>
            </a:r>
            <a:endParaRPr lang="da-DK" sz="2400" dirty="0" smtClean="0"/>
          </a:p>
          <a:p>
            <a:endParaRPr lang="da-DK" sz="2400" dirty="0"/>
          </a:p>
          <a:p>
            <a:r>
              <a:rPr lang="da-DK" sz="2400" dirty="0" smtClean="0"/>
              <a:t>Integrator står for indsamling/vurdering af </a:t>
            </a:r>
            <a:br>
              <a:rPr lang="da-DK" sz="2400" dirty="0" smtClean="0"/>
            </a:br>
            <a:r>
              <a:rPr lang="da-DK" sz="2400" dirty="0" smtClean="0"/>
              <a:t>information: Kapacitet, præcision, </a:t>
            </a:r>
            <a:br>
              <a:rPr lang="da-DK" sz="2400" dirty="0" smtClean="0"/>
            </a:br>
            <a:r>
              <a:rPr lang="da-DK" sz="2400" dirty="0" smtClean="0"/>
              <a:t>værktøjsskift, drift, sikkerhed etc.</a:t>
            </a:r>
          </a:p>
          <a:p>
            <a:pPr marL="0" indent="0">
              <a:buNone/>
            </a:pPr>
            <a:r>
              <a:rPr lang="da-DK" sz="2400" dirty="0" smtClean="0"/>
              <a:t> </a:t>
            </a:r>
            <a:endParaRPr lang="da-DK" sz="2400" dirty="0"/>
          </a:p>
          <a:p>
            <a:r>
              <a:rPr lang="da-DK" sz="2400" dirty="0" smtClean="0"/>
              <a:t>Hvis brugervirksomheden vælger at være fabrikant på den samlede løsning og påtager sig rollen som </a:t>
            </a:r>
            <a:r>
              <a:rPr lang="da-DK" sz="2400" dirty="0" err="1" smtClean="0"/>
              <a:t>intergrator</a:t>
            </a:r>
            <a:r>
              <a:rPr lang="da-DK" sz="2400" dirty="0" smtClean="0"/>
              <a:t>, kræver det godt kendskab til risikovurdering, design, standarder og dokumentation af sikre styresystemer for maskinsikkerhed.</a:t>
            </a:r>
            <a:endParaRPr lang="da-DK" sz="2000" dirty="0" smtClean="0"/>
          </a:p>
          <a:p>
            <a:endParaRPr lang="da-DK" sz="2000" dirty="0"/>
          </a:p>
          <a:p>
            <a:endParaRPr lang="da-DK" sz="2000" dirty="0"/>
          </a:p>
        </p:txBody>
      </p:sp>
      <p:pic>
        <p:nvPicPr>
          <p:cNvPr id="4" name="Picture 3"/>
          <p:cNvPicPr>
            <a:picLocks noChangeAspect="1"/>
          </p:cNvPicPr>
          <p:nvPr/>
        </p:nvPicPr>
        <p:blipFill>
          <a:blip r:embed="rId3"/>
          <a:stretch>
            <a:fillRect/>
          </a:stretch>
        </p:blipFill>
        <p:spPr>
          <a:xfrm>
            <a:off x="6804248" y="1172653"/>
            <a:ext cx="2185655" cy="2880320"/>
          </a:xfrm>
          <a:prstGeom prst="rect">
            <a:avLst/>
          </a:prstGeom>
        </p:spPr>
      </p:pic>
    </p:spTree>
    <p:extLst>
      <p:ext uri="{BB962C8B-B14F-4D97-AF65-F5344CB8AC3E}">
        <p14:creationId xmlns:p14="http://schemas.microsoft.com/office/powerpoint/2010/main" val="13082799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t>Køb af en industrirobot?</a:t>
            </a:r>
            <a:endParaRPr lang="da-DK" sz="4000"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a:xfrm>
            <a:off x="470263" y="1417638"/>
            <a:ext cx="8229600" cy="4315618"/>
          </a:xfrm>
        </p:spPr>
        <p:txBody>
          <a:bodyPr>
            <a:normAutofit lnSpcReduction="10000"/>
          </a:bodyPr>
          <a:lstStyle/>
          <a:p>
            <a:endParaRPr lang="da-DK" sz="2000" dirty="0"/>
          </a:p>
          <a:p>
            <a:r>
              <a:rPr lang="da-DK" sz="2400" dirty="0" smtClean="0"/>
              <a:t>AT bekendtgørelse 1181 - samarbejde om sikkerhed og sundhed.</a:t>
            </a:r>
            <a:br>
              <a:rPr lang="da-DK" sz="2400" dirty="0" smtClean="0"/>
            </a:br>
            <a:r>
              <a:rPr lang="da-DK" sz="2400" dirty="0" smtClean="0"/>
              <a:t/>
            </a:r>
            <a:br>
              <a:rPr lang="da-DK" sz="2400" dirty="0" smtClean="0"/>
            </a:br>
            <a:r>
              <a:rPr lang="da-DK" sz="2400" dirty="0" smtClean="0"/>
              <a:t>§ 5, stk.2. </a:t>
            </a:r>
            <a:r>
              <a:rPr lang="da-DK" sz="2400" b="1" i="1" dirty="0" smtClean="0"/>
              <a:t>”Arbejdsgiveren skal høre ansatte ved indførelse af ny teknologi., herunder om konsekvenser ved valg af udstyr og tekniske hjælpemidler.”</a:t>
            </a:r>
            <a:r>
              <a:rPr lang="da-DK" sz="2400" b="1" dirty="0" smtClean="0"/>
              <a:t> </a:t>
            </a:r>
            <a:br>
              <a:rPr lang="da-DK" sz="2400" b="1" dirty="0" smtClean="0"/>
            </a:br>
            <a:endParaRPr lang="da-DK" sz="2400" dirty="0" smtClean="0"/>
          </a:p>
          <a:p>
            <a:r>
              <a:rPr lang="da-DK" sz="2400" dirty="0" smtClean="0"/>
              <a:t>Lad AMO udarbejde risikovurdering </a:t>
            </a:r>
            <a:r>
              <a:rPr lang="da-DK" sz="2400" dirty="0"/>
              <a:t>og </a:t>
            </a:r>
            <a:r>
              <a:rPr lang="da-DK" sz="2400" dirty="0" smtClean="0"/>
              <a:t/>
            </a:r>
            <a:br>
              <a:rPr lang="da-DK" sz="2400" dirty="0" smtClean="0"/>
            </a:br>
            <a:r>
              <a:rPr lang="da-DK" sz="2400" dirty="0" smtClean="0"/>
              <a:t>APV sammen med udbyderen</a:t>
            </a:r>
            <a:r>
              <a:rPr lang="da-DK" sz="2400" dirty="0"/>
              <a:t>. </a:t>
            </a:r>
            <a:br>
              <a:rPr lang="da-DK" sz="2400" dirty="0"/>
            </a:br>
            <a:endParaRPr lang="da-DK" sz="2400" dirty="0"/>
          </a:p>
          <a:p>
            <a:r>
              <a:rPr lang="da-DK" sz="2400" dirty="0"/>
              <a:t>CP Kelco.</a:t>
            </a:r>
          </a:p>
          <a:p>
            <a:endParaRPr lang="da-DK" sz="2000" dirty="0"/>
          </a:p>
          <a:p>
            <a:endParaRPr lang="da-DK" sz="2000" dirty="0" smtClean="0"/>
          </a:p>
        </p:txBody>
      </p:sp>
      <p:pic>
        <p:nvPicPr>
          <p:cNvPr id="4" name="Picture 3"/>
          <p:cNvPicPr>
            <a:picLocks noChangeAspect="1"/>
          </p:cNvPicPr>
          <p:nvPr/>
        </p:nvPicPr>
        <p:blipFill>
          <a:blip r:embed="rId3"/>
          <a:stretch>
            <a:fillRect/>
          </a:stretch>
        </p:blipFill>
        <p:spPr>
          <a:xfrm>
            <a:off x="5796136" y="3573016"/>
            <a:ext cx="2694238" cy="1775222"/>
          </a:xfrm>
          <a:prstGeom prst="rect">
            <a:avLst/>
          </a:prstGeom>
        </p:spPr>
      </p:pic>
    </p:spTree>
    <p:extLst>
      <p:ext uri="{BB962C8B-B14F-4D97-AF65-F5344CB8AC3E}">
        <p14:creationId xmlns:p14="http://schemas.microsoft.com/office/powerpoint/2010/main" val="8529376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t>Ibrugtagningskontrol</a:t>
            </a:r>
            <a:endParaRPr lang="da-DK" sz="4000"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a:xfrm>
            <a:off x="457200" y="1503293"/>
            <a:ext cx="8229600" cy="4373979"/>
          </a:xfrm>
        </p:spPr>
        <p:txBody>
          <a:bodyPr>
            <a:normAutofit fontScale="92500" lnSpcReduction="10000"/>
          </a:bodyPr>
          <a:lstStyle/>
          <a:p>
            <a:r>
              <a:rPr lang="da-DK" sz="2400" dirty="0" smtClean="0"/>
              <a:t>Ibrugtagningskontrol er lovpligtig og en garanti for </a:t>
            </a:r>
            <a:br>
              <a:rPr lang="da-DK" sz="2400" dirty="0" smtClean="0"/>
            </a:br>
            <a:r>
              <a:rPr lang="da-DK" sz="2400" dirty="0" smtClean="0"/>
              <a:t>leveringen lever op til de sikkerhedsmæssige krav. </a:t>
            </a:r>
            <a:br>
              <a:rPr lang="da-DK" sz="2400" dirty="0" smtClean="0"/>
            </a:br>
            <a:r>
              <a:rPr lang="da-DK" sz="2400" dirty="0" smtClean="0"/>
              <a:t/>
            </a:r>
            <a:br>
              <a:rPr lang="da-DK" sz="2400" dirty="0" smtClean="0"/>
            </a:br>
            <a:r>
              <a:rPr lang="da-DK" sz="2400" dirty="0" smtClean="0"/>
              <a:t>AT bekendtgørelse </a:t>
            </a:r>
            <a:r>
              <a:rPr lang="da-DK" sz="2400" dirty="0"/>
              <a:t>1109 § </a:t>
            </a:r>
            <a:r>
              <a:rPr lang="da-DK" sz="2400" dirty="0" smtClean="0"/>
              <a:t>6a</a:t>
            </a:r>
            <a:r>
              <a:rPr lang="da-DK" sz="2400" dirty="0"/>
              <a:t>:</a:t>
            </a:r>
            <a:br>
              <a:rPr lang="da-DK" sz="2400" dirty="0"/>
            </a:br>
            <a:r>
              <a:rPr lang="da-DK" sz="2400" b="1" dirty="0"/>
              <a:t>”</a:t>
            </a:r>
            <a:r>
              <a:rPr lang="da-DK" sz="2400" b="1" i="1" dirty="0"/>
              <a:t>Et teknisk hjælpemiddel skal installeres, </a:t>
            </a:r>
            <a:r>
              <a:rPr lang="da-DK" sz="2400" b="1" i="1" dirty="0" smtClean="0"/>
              <a:t/>
            </a:r>
            <a:br>
              <a:rPr lang="da-DK" sz="2400" b="1" i="1" dirty="0" smtClean="0"/>
            </a:br>
            <a:r>
              <a:rPr lang="da-DK" sz="2400" b="1" i="1" dirty="0" smtClean="0"/>
              <a:t>indrettes og anvendes </a:t>
            </a:r>
            <a:r>
              <a:rPr lang="da-DK" sz="2400" b="1" i="1" dirty="0"/>
              <a:t>på en sådan måde at </a:t>
            </a:r>
            <a:r>
              <a:rPr lang="da-DK" sz="2400" b="1" i="1" dirty="0" smtClean="0"/>
              <a:t/>
            </a:r>
            <a:br>
              <a:rPr lang="da-DK" sz="2400" b="1" i="1" dirty="0" smtClean="0"/>
            </a:br>
            <a:r>
              <a:rPr lang="da-DK" sz="2400" b="1" i="1" dirty="0" smtClean="0"/>
              <a:t>risici </a:t>
            </a:r>
            <a:r>
              <a:rPr lang="da-DK" sz="2400" b="1" i="1" dirty="0"/>
              <a:t>for sikkerhed og </a:t>
            </a:r>
            <a:r>
              <a:rPr lang="da-DK" sz="2400" b="1" i="1" dirty="0" smtClean="0"/>
              <a:t>sundhed </a:t>
            </a:r>
            <a:r>
              <a:rPr lang="da-DK" sz="2400" b="1" i="1" dirty="0"/>
              <a:t>minimeres.”  </a:t>
            </a:r>
          </a:p>
          <a:p>
            <a:endParaRPr lang="da-DK" sz="1300" dirty="0" smtClean="0"/>
          </a:p>
          <a:p>
            <a:r>
              <a:rPr lang="da-DK" sz="2400" dirty="0" smtClean="0"/>
              <a:t>Ibrugtagningskontrol omfatter også kontrol af de forhold, som brugsanvisningen forudsætter f.eks. pladskrav, personlige værnemidler, uddannelse etc.</a:t>
            </a:r>
          </a:p>
          <a:p>
            <a:endParaRPr lang="da-DK" sz="1300" dirty="0"/>
          </a:p>
          <a:p>
            <a:r>
              <a:rPr lang="da-DK" sz="2400" dirty="0" smtClean="0"/>
              <a:t>Ibrugtagningskontrol skal også sikre, at grænseflader til f.eks. andre maskiner er risikovurderet.</a:t>
            </a:r>
          </a:p>
          <a:p>
            <a:endParaRPr lang="da-DK" sz="2000" dirty="0"/>
          </a:p>
          <a:p>
            <a:endParaRPr lang="da-DK" sz="2000" dirty="0" smtClean="0"/>
          </a:p>
        </p:txBody>
      </p:sp>
      <p:pic>
        <p:nvPicPr>
          <p:cNvPr id="3" name="Picture 2"/>
          <p:cNvPicPr>
            <a:picLocks noChangeAspect="1"/>
          </p:cNvPicPr>
          <p:nvPr/>
        </p:nvPicPr>
        <p:blipFill>
          <a:blip r:embed="rId3"/>
          <a:stretch>
            <a:fillRect/>
          </a:stretch>
        </p:blipFill>
        <p:spPr>
          <a:xfrm>
            <a:off x="6660232" y="1628800"/>
            <a:ext cx="1934108" cy="1656184"/>
          </a:xfrm>
          <a:prstGeom prst="rect">
            <a:avLst/>
          </a:prstGeom>
        </p:spPr>
      </p:pic>
    </p:spTree>
    <p:extLst>
      <p:ext uri="{BB962C8B-B14F-4D97-AF65-F5344CB8AC3E}">
        <p14:creationId xmlns:p14="http://schemas.microsoft.com/office/powerpoint/2010/main" val="241394755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4000" dirty="0" smtClean="0"/>
              <a:t>Kontrol foranstaltninger</a:t>
            </a:r>
            <a:endParaRPr lang="da-DK" sz="4000"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9" name="Pladsholder til indhold 8"/>
          <p:cNvSpPr>
            <a:spLocks noGrp="1"/>
          </p:cNvSpPr>
          <p:nvPr>
            <p:ph idx="1"/>
          </p:nvPr>
        </p:nvSpPr>
        <p:spPr>
          <a:xfrm>
            <a:off x="470263" y="1628800"/>
            <a:ext cx="8229600" cy="4473530"/>
          </a:xfrm>
        </p:spPr>
        <p:txBody>
          <a:bodyPr>
            <a:noAutofit/>
          </a:bodyPr>
          <a:lstStyle/>
          <a:p>
            <a:r>
              <a:rPr lang="da-DK" sz="2400" dirty="0" smtClean="0"/>
              <a:t>FAT	Factory </a:t>
            </a:r>
            <a:r>
              <a:rPr lang="da-DK" sz="2400" dirty="0" err="1" smtClean="0"/>
              <a:t>Acceptance</a:t>
            </a:r>
            <a:r>
              <a:rPr lang="da-DK" sz="2400" dirty="0" smtClean="0"/>
              <a:t> Test</a:t>
            </a:r>
            <a:br>
              <a:rPr lang="da-DK" sz="2400" dirty="0" smtClean="0"/>
            </a:br>
            <a:r>
              <a:rPr lang="da-DK" sz="2400" dirty="0" smtClean="0"/>
              <a:t>	Funktionstest af leverance hos </a:t>
            </a:r>
            <a:br>
              <a:rPr lang="da-DK" sz="2400" dirty="0" smtClean="0"/>
            </a:br>
            <a:r>
              <a:rPr lang="da-DK" sz="2400" dirty="0" smtClean="0"/>
              <a:t>	fabrikanten før afsendelse.</a:t>
            </a:r>
          </a:p>
          <a:p>
            <a:endParaRPr lang="da-DK" sz="2400" dirty="0" smtClean="0"/>
          </a:p>
          <a:p>
            <a:r>
              <a:rPr lang="da-DK" sz="2400" dirty="0" smtClean="0"/>
              <a:t>SAT	Site </a:t>
            </a:r>
            <a:r>
              <a:rPr lang="da-DK" sz="2400" dirty="0" err="1" smtClean="0"/>
              <a:t>Acceptance</a:t>
            </a:r>
            <a:r>
              <a:rPr lang="da-DK" sz="2400" dirty="0" smtClean="0"/>
              <a:t> Test</a:t>
            </a:r>
            <a:br>
              <a:rPr lang="da-DK" sz="2400" dirty="0" smtClean="0"/>
            </a:br>
            <a:r>
              <a:rPr lang="da-DK" sz="2400" dirty="0" smtClean="0"/>
              <a:t>	Funktionstest hos bruger før ibrugtagning.</a:t>
            </a:r>
          </a:p>
          <a:p>
            <a:endParaRPr lang="da-DK" sz="2400" dirty="0" smtClean="0"/>
          </a:p>
          <a:p>
            <a:r>
              <a:rPr lang="da-DK" sz="2400" dirty="0" smtClean="0"/>
              <a:t>Ibrugtagningskontrol</a:t>
            </a:r>
            <a:br>
              <a:rPr lang="da-DK" sz="2400" dirty="0" smtClean="0"/>
            </a:br>
            <a:r>
              <a:rPr lang="da-DK" sz="2400" dirty="0" smtClean="0"/>
              <a:t>Kontrol af om arbejdsmiljø og sikkerhed er lovlig.</a:t>
            </a:r>
          </a:p>
        </p:txBody>
      </p:sp>
      <p:pic>
        <p:nvPicPr>
          <p:cNvPr id="7" name="Picture 6"/>
          <p:cNvPicPr>
            <a:picLocks noChangeAspect="1"/>
          </p:cNvPicPr>
          <p:nvPr/>
        </p:nvPicPr>
        <p:blipFill>
          <a:blip r:embed="rId3"/>
          <a:stretch>
            <a:fillRect/>
          </a:stretch>
        </p:blipFill>
        <p:spPr>
          <a:xfrm>
            <a:off x="5508104" y="1556792"/>
            <a:ext cx="2988281" cy="1776264"/>
          </a:xfrm>
          <a:prstGeom prst="rect">
            <a:avLst/>
          </a:prstGeom>
        </p:spPr>
      </p:pic>
    </p:spTree>
    <p:extLst>
      <p:ext uri="{BB962C8B-B14F-4D97-AF65-F5344CB8AC3E}">
        <p14:creationId xmlns:p14="http://schemas.microsoft.com/office/powerpoint/2010/main" val="5948820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55</a:t>
            </a:fld>
            <a:endParaRPr lang="da-DK" dirty="0">
              <a:solidFill>
                <a:prstClr val="white">
                  <a:tint val="75000"/>
                </a:prstClr>
              </a:solidFill>
            </a:endParaRPr>
          </a:p>
        </p:txBody>
      </p:sp>
      <p:sp>
        <p:nvSpPr>
          <p:cNvPr id="7" name="Titel 1"/>
          <p:cNvSpPr>
            <a:spLocks noGrp="1"/>
          </p:cNvSpPr>
          <p:nvPr>
            <p:ph type="title"/>
          </p:nvPr>
        </p:nvSpPr>
        <p:spPr>
          <a:xfrm>
            <a:off x="609600" y="427038"/>
            <a:ext cx="8229600" cy="1143000"/>
          </a:xfrm>
        </p:spPr>
        <p:txBody>
          <a:bodyPr/>
          <a:lstStyle/>
          <a:p>
            <a:r>
              <a:rPr lang="da-DK" b="1" spc="50" dirty="0" err="1">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a:t>
            </a:r>
            <a:r>
              <a:rPr lang="da-DK"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dirty="0"/>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12" name="Pladsholder til indhold 11"/>
          <p:cNvSpPr>
            <a:spLocks noGrp="1"/>
          </p:cNvSpPr>
          <p:nvPr>
            <p:ph idx="1"/>
          </p:nvPr>
        </p:nvSpPr>
        <p:spPr>
          <a:xfrm>
            <a:off x="2384696" y="2492896"/>
            <a:ext cx="4441279" cy="1920526"/>
          </a:xfrm>
          <a:prstGeom prst="rect">
            <a:avLst/>
          </a:prstGeom>
          <a:noFill/>
        </p:spPr>
        <p:txBody>
          <a:bodyPr wrap="none" lIns="91440" tIns="45720" rIns="91440" bIns="45720">
            <a:spAutoFit/>
          </a:bodyPr>
          <a:lstStyle/>
          <a:p>
            <a:pPr marL="0" indent="0" algn="ctr">
              <a:buNone/>
            </a:pPr>
            <a:r>
              <a:rPr lang="da-DK"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Lars Andersen </a:t>
            </a:r>
          </a:p>
          <a:p>
            <a:pPr marL="0" indent="0" algn="ctr">
              <a:buNone/>
            </a:pPr>
            <a:r>
              <a:rPr lang="da-DK"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Lederne </a:t>
            </a:r>
            <a:endParaRPr lang="da-DK"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6188622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Job og krop i industrien</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56</a:t>
            </a:fld>
            <a:endParaRPr lang="da-DK" dirty="0">
              <a:solidFill>
                <a:prstClr val="white">
                  <a:tint val="75000"/>
                </a:prstClr>
              </a:solidFill>
            </a:endParaRPr>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70" b="96599" l="10000" r="90000">
                        <a14:foregroundMark x1="20541" y1="40064" x2="20541" y2="40064"/>
                        <a14:foregroundMark x1="36486" y1="33050" x2="36486" y2="33050"/>
                        <a14:foregroundMark x1="52027" y1="39532" x2="52027" y2="39532"/>
                        <a14:foregroundMark x1="74730" y1="15940" x2="74730" y2="15940"/>
                        <a14:foregroundMark x1="64730" y1="6482" x2="64730" y2="6482"/>
                        <a14:foregroundMark x1="48108" y1="9458" x2="48108" y2="9458"/>
                        <a14:foregroundMark x1="34054" y1="9671" x2="34054" y2="9671"/>
                        <a14:foregroundMark x1="25811" y1="16791" x2="25811" y2="16791"/>
                        <a14:foregroundMark x1="12973" y1="24655" x2="12973" y2="24655"/>
                        <a14:foregroundMark x1="13649" y1="36026" x2="13649" y2="36026"/>
                        <a14:foregroundMark x1="12973" y1="49097" x2="12973" y2="49097"/>
                        <a14:foregroundMark x1="22703" y1="56429" x2="22703" y2="56429"/>
                        <a14:foregroundMark x1="33649" y1="66419" x2="33649" y2="66419"/>
                        <a14:foregroundMark x1="49189" y1="64825" x2="49189" y2="64825"/>
                        <a14:foregroundMark x1="62703" y1="65887" x2="62703" y2="65887"/>
                        <a14:foregroundMark x1="74459" y1="56642" x2="74459" y2="56642"/>
                        <a14:foregroundMark x1="84459" y1="49097" x2="84459" y2="49097"/>
                        <a14:foregroundMark x1="84459" y1="37407" x2="84459" y2="37407"/>
                        <a14:foregroundMark x1="86081" y1="23804" x2="86081" y2="23804"/>
                        <a14:foregroundMark x1="16486" y1="87035" x2="16486" y2="87035"/>
                        <a14:foregroundMark x1="16486" y1="93836" x2="16486" y2="93836"/>
                        <a14:foregroundMark x1="28108" y1="90542" x2="28108" y2="90542"/>
                        <a14:foregroundMark x1="46081" y1="91923" x2="46081" y2="91923"/>
                        <a14:foregroundMark x1="59865" y1="96599" x2="59865" y2="96599"/>
                        <a14:foregroundMark x1="22703" y1="93836" x2="22703" y2="93836"/>
                        <a14:foregroundMark x1="52297" y1="92774" x2="52297" y2="92774"/>
                        <a14:foregroundMark x1="72973" y1="89798" x2="72973" y2="89798"/>
                        <a14:foregroundMark x1="78243" y1="89798" x2="78243" y2="89798"/>
                      </a14:backgroundRemoval>
                    </a14:imgEffect>
                  </a14:imgLayer>
                </a14:imgProps>
              </a:ext>
              <a:ext uri="{28A0092B-C50C-407E-A947-70E740481C1C}">
                <a14:useLocalDpi xmlns:a14="http://schemas.microsoft.com/office/drawing/2010/main" val="0"/>
              </a:ext>
            </a:extLst>
          </a:blip>
          <a:srcRect/>
          <a:stretch>
            <a:fillRect/>
          </a:stretch>
        </p:blipFill>
        <p:spPr bwMode="auto">
          <a:xfrm>
            <a:off x="7750696" y="4935805"/>
            <a:ext cx="936104" cy="119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Billede 6"/>
          <p:cNvPicPr>
            <a:picLocks noChangeAspect="1"/>
          </p:cNvPicPr>
          <p:nvPr/>
        </p:nvPicPr>
        <p:blipFill>
          <a:blip r:embed="rId5"/>
          <a:stretch>
            <a:fillRect/>
          </a:stretch>
        </p:blipFill>
        <p:spPr>
          <a:xfrm>
            <a:off x="457200" y="5248457"/>
            <a:ext cx="1178700" cy="909216"/>
          </a:xfrm>
          <a:prstGeom prst="rect">
            <a:avLst/>
          </a:prstGeom>
        </p:spPr>
      </p:pic>
      <p:pic>
        <p:nvPicPr>
          <p:cNvPr id="2050" name="Picture 2"/>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1187624" y="1681262"/>
            <a:ext cx="6624736" cy="3512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249228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Hvorfor fokus på job og krop?</a:t>
            </a:r>
            <a:endParaRPr lang="da-DK" dirty="0"/>
          </a:p>
        </p:txBody>
      </p:sp>
      <p:sp>
        <p:nvSpPr>
          <p:cNvPr id="3" name="Pladsholder til indhold 2"/>
          <p:cNvSpPr>
            <a:spLocks noGrp="1"/>
          </p:cNvSpPr>
          <p:nvPr>
            <p:ph idx="1"/>
          </p:nvPr>
        </p:nvSpPr>
        <p:spPr/>
        <p:txBody>
          <a:bodyPr>
            <a:normAutofit/>
          </a:bodyPr>
          <a:lstStyle/>
          <a:p>
            <a:endParaRPr lang="da-DK" dirty="0" smtClean="0"/>
          </a:p>
          <a:p>
            <a:r>
              <a:rPr lang="da-DK" dirty="0" smtClean="0"/>
              <a:t>Der </a:t>
            </a:r>
            <a:r>
              <a:rPr lang="da-DK" dirty="0"/>
              <a:t>er stadigt tunge løft, træk og skub </a:t>
            </a:r>
            <a:endParaRPr lang="da-DK" dirty="0" smtClean="0"/>
          </a:p>
          <a:p>
            <a:endParaRPr lang="da-DK" dirty="0"/>
          </a:p>
          <a:p>
            <a:r>
              <a:rPr lang="da-DK" dirty="0"/>
              <a:t>Der er også muskel- og </a:t>
            </a:r>
            <a:r>
              <a:rPr lang="da-DK" dirty="0" smtClean="0"/>
              <a:t>skeletbesvær</a:t>
            </a:r>
            <a:endParaRPr lang="da-DK" dirty="0"/>
          </a:p>
          <a:p>
            <a:endParaRPr lang="da-DK" dirty="0" smtClean="0"/>
          </a:p>
          <a:p>
            <a:r>
              <a:rPr lang="da-DK" dirty="0" smtClean="0"/>
              <a:t>Der </a:t>
            </a:r>
            <a:r>
              <a:rPr lang="da-DK" dirty="0"/>
              <a:t>er et nyt fokus på forebyggelsen </a:t>
            </a:r>
          </a:p>
          <a:p>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Tree>
    <p:extLst>
      <p:ext uri="{BB962C8B-B14F-4D97-AF65-F5344CB8AC3E}">
        <p14:creationId xmlns:p14="http://schemas.microsoft.com/office/powerpoint/2010/main" val="12445031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Job og krop i industrien  </a:t>
            </a: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3" name="Pladsholder til indhold 2"/>
          <p:cNvSpPr>
            <a:spLocks noGrp="1"/>
          </p:cNvSpPr>
          <p:nvPr>
            <p:ph idx="1"/>
          </p:nvPr>
        </p:nvSpPr>
        <p:spPr/>
        <p:txBody>
          <a:bodyPr/>
          <a:lstStyle/>
          <a:p>
            <a:pPr marL="0" indent="0">
              <a:buNone/>
            </a:pPr>
            <a:endParaRPr lang="da-DK" dirty="0" smtClean="0"/>
          </a:p>
          <a:p>
            <a:endParaRPr lang="da-DK"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484784"/>
            <a:ext cx="8541228" cy="4931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748175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Hvorfor fokus på job og krop?</a:t>
            </a:r>
            <a:endParaRPr lang="da-DK" dirty="0"/>
          </a:p>
        </p:txBody>
      </p:sp>
      <p:sp>
        <p:nvSpPr>
          <p:cNvPr id="3" name="Pladsholder til indhold 2"/>
          <p:cNvSpPr>
            <a:spLocks noGrp="1"/>
          </p:cNvSpPr>
          <p:nvPr>
            <p:ph idx="1"/>
          </p:nvPr>
        </p:nvSpPr>
        <p:spPr/>
        <p:txBody>
          <a:bodyPr/>
          <a:lstStyle/>
          <a:p>
            <a:pPr marL="0" indent="0">
              <a:buNone/>
            </a:pPr>
            <a:r>
              <a:rPr lang="da-DK" dirty="0"/>
              <a:t>God fysisk trivsel på arbejdspladsen kan:</a:t>
            </a:r>
          </a:p>
          <a:p>
            <a:endParaRPr lang="da-DK" dirty="0"/>
          </a:p>
          <a:p>
            <a:r>
              <a:rPr lang="da-DK" dirty="0"/>
              <a:t>N</a:t>
            </a:r>
            <a:r>
              <a:rPr lang="da-DK" dirty="0" smtClean="0"/>
              <a:t>edsætte </a:t>
            </a:r>
            <a:r>
              <a:rPr lang="da-DK" dirty="0"/>
              <a:t>sygefraværet</a:t>
            </a:r>
          </a:p>
          <a:p>
            <a:r>
              <a:rPr lang="da-DK" dirty="0"/>
              <a:t>H</a:t>
            </a:r>
            <a:r>
              <a:rPr lang="da-DK" dirty="0" smtClean="0"/>
              <a:t>olde </a:t>
            </a:r>
            <a:r>
              <a:rPr lang="da-DK" dirty="0"/>
              <a:t>på gode medarbejdere</a:t>
            </a:r>
          </a:p>
          <a:p>
            <a:r>
              <a:rPr lang="da-DK" dirty="0"/>
              <a:t>H</a:t>
            </a:r>
            <a:r>
              <a:rPr lang="da-DK" dirty="0" smtClean="0"/>
              <a:t>øjne </a:t>
            </a:r>
            <a:r>
              <a:rPr lang="da-DK" dirty="0"/>
              <a:t>produktiviteten</a:t>
            </a:r>
          </a:p>
          <a:p>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Tree>
    <p:extLst>
      <p:ext uri="{BB962C8B-B14F-4D97-AF65-F5344CB8AC3E}">
        <p14:creationId xmlns:p14="http://schemas.microsoft.com/office/powerpoint/2010/main" val="3018536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a:t>
            </a:fld>
            <a:endParaRPr lang="da-DK" dirty="0">
              <a:solidFill>
                <a:prstClr val="white">
                  <a:tint val="75000"/>
                </a:prstClr>
              </a:solidFill>
            </a:endParaRPr>
          </a:p>
        </p:txBody>
      </p:sp>
      <p:sp>
        <p:nvSpPr>
          <p:cNvPr id="7" name="Titel 1"/>
          <p:cNvSpPr>
            <a:spLocks noGrp="1"/>
          </p:cNvSpPr>
          <p:nvPr>
            <p:ph type="title"/>
          </p:nvPr>
        </p:nvSpPr>
        <p:spPr>
          <a:xfrm>
            <a:off x="609600" y="427038"/>
            <a:ext cx="8229600" cy="1143000"/>
          </a:xfrm>
        </p:spPr>
        <p:txBody>
          <a:bodyPr/>
          <a:lstStyle/>
          <a:p>
            <a:r>
              <a:rPr lang="da-DK" b="1" spc="50" dirty="0" err="1">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a:t>
            </a:r>
            <a:r>
              <a:rPr lang="da-DK"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dirty="0"/>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11" name="Pladsholder til indhold 10"/>
          <p:cNvSpPr>
            <a:spLocks noGrp="1"/>
          </p:cNvSpPr>
          <p:nvPr>
            <p:ph idx="1"/>
          </p:nvPr>
        </p:nvSpPr>
        <p:spPr>
          <a:xfrm>
            <a:off x="457200" y="2204864"/>
            <a:ext cx="8229600" cy="3046851"/>
          </a:xfrm>
          <a:prstGeom prst="rect">
            <a:avLst/>
          </a:prstGeom>
        </p:spPr>
        <p:txBody>
          <a:bodyPr wrap="square">
            <a:spAutoFit/>
          </a:bodyPr>
          <a:lstStyle/>
          <a:p>
            <a:pPr marL="0" indent="0" algn="ctr">
              <a:buNone/>
            </a:pPr>
            <a:r>
              <a:rPr lang="da-DK" sz="6000"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Status på arbejdsmiljøet i </a:t>
            </a:r>
          </a:p>
          <a:p>
            <a:pPr marL="0" indent="0" algn="ctr">
              <a:buNone/>
            </a:pPr>
            <a:r>
              <a:rPr lang="da-DK" sz="6000"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industrien</a:t>
            </a:r>
            <a:r>
              <a:rPr lang="da-DK" sz="3600"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endParaRPr lang="da-DK" sz="3600" dirty="0"/>
          </a:p>
        </p:txBody>
      </p:sp>
    </p:spTree>
    <p:extLst>
      <p:ext uri="{BB962C8B-B14F-4D97-AF65-F5344CB8AC3E}">
        <p14:creationId xmlns:p14="http://schemas.microsoft.com/office/powerpoint/2010/main" val="22331296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Målgruppe</a:t>
            </a:r>
            <a:endParaRPr lang="da-DK" dirty="0"/>
          </a:p>
        </p:txBody>
      </p:sp>
      <p:sp>
        <p:nvSpPr>
          <p:cNvPr id="3" name="Pladsholder til indhold 2"/>
          <p:cNvSpPr>
            <a:spLocks noGrp="1"/>
          </p:cNvSpPr>
          <p:nvPr>
            <p:ph idx="1"/>
          </p:nvPr>
        </p:nvSpPr>
        <p:spPr/>
        <p:txBody>
          <a:bodyPr>
            <a:normAutofit/>
          </a:bodyPr>
          <a:lstStyle/>
          <a:p>
            <a:pPr marL="0" indent="0">
              <a:buNone/>
            </a:pPr>
            <a:endParaRPr lang="da-DK" dirty="0" smtClean="0"/>
          </a:p>
          <a:p>
            <a:r>
              <a:rPr lang="da-DK" dirty="0" smtClean="0"/>
              <a:t>Ledere</a:t>
            </a:r>
            <a:endParaRPr lang="da-DK" dirty="0"/>
          </a:p>
          <a:p>
            <a:r>
              <a:rPr lang="da-DK" dirty="0"/>
              <a:t>Arbejdsmiljøkoordinatorer</a:t>
            </a:r>
          </a:p>
          <a:p>
            <a:r>
              <a:rPr lang="da-DK" dirty="0"/>
              <a:t>Arbejdsmiljørepræsentanter</a:t>
            </a:r>
          </a:p>
          <a:p>
            <a:r>
              <a:rPr lang="da-DK" dirty="0"/>
              <a:t>Andre tovholdere og </a:t>
            </a:r>
            <a:r>
              <a:rPr lang="da-DK" dirty="0" smtClean="0"/>
              <a:t>ildsjæle</a:t>
            </a:r>
          </a:p>
          <a:p>
            <a:pPr lvl="1"/>
            <a:endParaRPr lang="da-DK" dirty="0" smtClean="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Tree>
    <p:extLst>
      <p:ext uri="{BB962C8B-B14F-4D97-AF65-F5344CB8AC3E}">
        <p14:creationId xmlns:p14="http://schemas.microsoft.com/office/powerpoint/2010/main" val="73004370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Job og krop i industrien - indhold</a:t>
            </a: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3" name="Pladsholder til indhold 2"/>
          <p:cNvSpPr>
            <a:spLocks noGrp="1"/>
          </p:cNvSpPr>
          <p:nvPr>
            <p:ph idx="1"/>
          </p:nvPr>
        </p:nvSpPr>
        <p:spPr/>
        <p:txBody>
          <a:bodyPr/>
          <a:lstStyle/>
          <a:p>
            <a:r>
              <a:rPr lang="da-DK" dirty="0" smtClean="0"/>
              <a:t>Lommebog</a:t>
            </a:r>
          </a:p>
          <a:p>
            <a:r>
              <a:rPr lang="da-DK" dirty="0" smtClean="0"/>
              <a:t>Inspirationskatalog </a:t>
            </a:r>
          </a:p>
          <a:p>
            <a:r>
              <a:rPr lang="da-DK" dirty="0" smtClean="0"/>
              <a:t>Stræk </a:t>
            </a:r>
            <a:r>
              <a:rPr lang="da-DK" dirty="0"/>
              <a:t>dig stærk </a:t>
            </a:r>
            <a:endParaRPr lang="da-DK" dirty="0" smtClean="0"/>
          </a:p>
          <a:p>
            <a:r>
              <a:rPr lang="da-DK" dirty="0" smtClean="0"/>
              <a:t>To øvelsesplakater</a:t>
            </a:r>
            <a:endParaRPr lang="da-DK" dirty="0"/>
          </a:p>
          <a:p>
            <a:r>
              <a:rPr lang="da-DK" dirty="0" smtClean="0"/>
              <a:t>IGLO ark</a:t>
            </a:r>
          </a:p>
          <a:p>
            <a:r>
              <a:rPr lang="da-DK" dirty="0" smtClean="0"/>
              <a:t>Kampagneplakater</a:t>
            </a:r>
          </a:p>
          <a:p>
            <a:endParaRPr lang="da-DK" dirty="0"/>
          </a:p>
        </p:txBody>
      </p:sp>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961495" y="3547349"/>
            <a:ext cx="896606" cy="1267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463004" y="1771526"/>
            <a:ext cx="898888" cy="1271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8493" y="4573488"/>
            <a:ext cx="945853" cy="13374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48064" y="1347669"/>
            <a:ext cx="898888" cy="1271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961967" y="2522822"/>
            <a:ext cx="898887" cy="1271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76906" y="3068197"/>
            <a:ext cx="940239" cy="13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48049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Job og krop i industrien  </a:t>
            </a:r>
            <a:endParaRPr lang="da-DK" dirty="0"/>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3" name="Pladsholder til indhold 2"/>
          <p:cNvSpPr>
            <a:spLocks noGrp="1"/>
          </p:cNvSpPr>
          <p:nvPr>
            <p:ph idx="1"/>
          </p:nvPr>
        </p:nvSpPr>
        <p:spPr/>
        <p:txBody>
          <a:bodyPr/>
          <a:lstStyle/>
          <a:p>
            <a:pPr marL="0" indent="0">
              <a:buNone/>
            </a:pPr>
            <a:endParaRPr lang="da-DK" dirty="0" smtClean="0"/>
          </a:p>
          <a:p>
            <a:endParaRPr lang="da-DK" dirty="0"/>
          </a:p>
        </p:txBody>
      </p:sp>
      <p:pic>
        <p:nvPicPr>
          <p:cNvPr id="143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6" y="1281138"/>
            <a:ext cx="3576625" cy="5057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3781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Kommende arrangementer</a:t>
            </a:r>
          </a:p>
        </p:txBody>
      </p:sp>
      <p:pic>
        <p:nvPicPr>
          <p:cNvPr id="7" name="Pladsholder til indhold 6"/>
          <p:cNvPicPr>
            <a:picLocks noGrp="1" noChangeAspect="1"/>
          </p:cNvPicPr>
          <p:nvPr>
            <p:ph idx="1"/>
          </p:nvPr>
        </p:nvPicPr>
        <p:blipFill>
          <a:blip r:embed="rId3"/>
          <a:stretch>
            <a:fillRect/>
          </a:stretch>
        </p:blipFill>
        <p:spPr>
          <a:xfrm>
            <a:off x="1144687" y="2339181"/>
            <a:ext cx="6854626" cy="3048000"/>
          </a:xfrm>
          <a:prstGeom prst="rect">
            <a:avLst/>
          </a:prstGeom>
        </p:spPr>
      </p:pic>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63</a:t>
            </a:fld>
            <a:endParaRPr lang="da-DK" dirty="0">
              <a:solidFill>
                <a:prstClr val="white">
                  <a:tint val="75000"/>
                </a:prstClr>
              </a:solidFill>
            </a:endParaRPr>
          </a:p>
        </p:txBody>
      </p:sp>
    </p:spTree>
    <p:extLst>
      <p:ext uri="{BB962C8B-B14F-4D97-AF65-F5344CB8AC3E}">
        <p14:creationId xmlns:p14="http://schemas.microsoft.com/office/powerpoint/2010/main" val="19852389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p:cNvPicPr>
            <a:picLocks noGrp="1" noChangeAspect="1"/>
          </p:cNvPicPr>
          <p:nvPr>
            <p:ph idx="1"/>
          </p:nvPr>
        </p:nvPicPr>
        <p:blipFill>
          <a:blip r:embed="rId3"/>
          <a:stretch>
            <a:fillRect/>
          </a:stretch>
        </p:blipFill>
        <p:spPr>
          <a:xfrm>
            <a:off x="1115616" y="1556792"/>
            <a:ext cx="7000952" cy="3440757"/>
          </a:xfrm>
          <a:prstGeom prst="rect">
            <a:avLst/>
          </a:prstGeom>
        </p:spPr>
      </p:pic>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64</a:t>
            </a:fld>
            <a:endParaRPr lang="da-DK" dirty="0">
              <a:solidFill>
                <a:prstClr val="white">
                  <a:tint val="75000"/>
                </a:prstClr>
              </a:solidFill>
            </a:endParaRPr>
          </a:p>
        </p:txBody>
      </p:sp>
    </p:spTree>
    <p:extLst>
      <p:ext uri="{BB962C8B-B14F-4D97-AF65-F5344CB8AC3E}">
        <p14:creationId xmlns:p14="http://schemas.microsoft.com/office/powerpoint/2010/main" val="264415249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65</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5" name="Titel 1"/>
          <p:cNvSpPr>
            <a:spLocks noGrp="1"/>
          </p:cNvSpPr>
          <p:nvPr>
            <p:ph type="title"/>
          </p:nvPr>
        </p:nvSpPr>
        <p:spPr>
          <a:xfrm>
            <a:off x="609600" y="427038"/>
            <a:ext cx="8229600" cy="1143000"/>
          </a:xfrm>
        </p:spPr>
        <p:txBody>
          <a:bodyPr/>
          <a:lstStyle/>
          <a:p>
            <a:r>
              <a:rPr lang="da-DK" b="1" spc="50" dirty="0" err="1">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Arbejdsmiljøroadshow</a:t>
            </a:r>
            <a:r>
              <a:rPr lang="da-DK" b="1" spc="50" dirty="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 </a:t>
            </a:r>
            <a:r>
              <a:rPr lang="da-DK" b="1" spc="50" dirty="0" smtClean="0">
                <a:ln w="13500">
                  <a:solidFill>
                    <a:schemeClr val="accent1">
                      <a:shade val="2500"/>
                      <a:alpha val="6500"/>
                    </a:schemeClr>
                  </a:solidFill>
                  <a:prstDash val="solid"/>
                </a:ln>
                <a:solidFill>
                  <a:schemeClr val="tx1">
                    <a:alpha val="95000"/>
                  </a:schemeClr>
                </a:solidFill>
                <a:effectLst>
                  <a:outerShdw blurRad="60007" dist="310007" dir="7680000" sy="30000" kx="1300200" algn="ctr" rotWithShape="0">
                    <a:prstClr val="black">
                      <a:alpha val="32000"/>
                    </a:prstClr>
                  </a:outerShdw>
                </a:effectLst>
              </a:rPr>
              <a:t>2016</a:t>
            </a:r>
            <a:endParaRPr lang="da-DK" dirty="0"/>
          </a:p>
        </p:txBody>
      </p:sp>
      <p:sp>
        <p:nvSpPr>
          <p:cNvPr id="7" name="Pladsholder til indhold 11"/>
          <p:cNvSpPr>
            <a:spLocks noGrp="1"/>
          </p:cNvSpPr>
          <p:nvPr>
            <p:ph idx="1"/>
          </p:nvPr>
        </p:nvSpPr>
        <p:spPr>
          <a:xfrm>
            <a:off x="1898923" y="2492896"/>
            <a:ext cx="5412828" cy="1920526"/>
          </a:xfrm>
          <a:prstGeom prst="rect">
            <a:avLst/>
          </a:prstGeom>
          <a:noFill/>
        </p:spPr>
        <p:txBody>
          <a:bodyPr wrap="none" lIns="91440" tIns="45720" rIns="91440" bIns="45720">
            <a:spAutoFit/>
          </a:bodyPr>
          <a:lstStyle/>
          <a:p>
            <a:pPr marL="0" indent="0" algn="ctr">
              <a:buNone/>
            </a:pPr>
            <a:r>
              <a:rPr lang="da-DK"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Michael Jørgensen</a:t>
            </a:r>
          </a:p>
          <a:p>
            <a:pPr marL="0" indent="0" algn="ctr">
              <a:buNone/>
            </a:pPr>
            <a:r>
              <a:rPr lang="da-DK" sz="5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CO-industri</a:t>
            </a:r>
            <a:endParaRPr lang="da-DK" sz="5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7036492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66</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pic>
        <p:nvPicPr>
          <p:cNvPr id="2" name="Billede 1"/>
          <p:cNvPicPr>
            <a:picLocks noChangeAspect="1"/>
          </p:cNvPicPr>
          <p:nvPr/>
        </p:nvPicPr>
        <p:blipFill>
          <a:blip r:embed="rId3"/>
          <a:stretch>
            <a:fillRect/>
          </a:stretch>
        </p:blipFill>
        <p:spPr>
          <a:xfrm>
            <a:off x="2987824" y="980728"/>
            <a:ext cx="3353838" cy="4756244"/>
          </a:xfrm>
          <a:prstGeom prst="rect">
            <a:avLst/>
          </a:prstGeom>
        </p:spPr>
      </p:pic>
      <p:pic>
        <p:nvPicPr>
          <p:cNvPr id="7"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6270" b="96599" l="10000" r="90000">
                        <a14:foregroundMark x1="20541" y1="40064" x2="20541" y2="40064"/>
                        <a14:foregroundMark x1="36486" y1="33050" x2="36486" y2="33050"/>
                        <a14:foregroundMark x1="52027" y1="39532" x2="52027" y2="39532"/>
                        <a14:foregroundMark x1="74730" y1="15940" x2="74730" y2="15940"/>
                        <a14:foregroundMark x1="64730" y1="6482" x2="64730" y2="6482"/>
                        <a14:foregroundMark x1="48108" y1="9458" x2="48108" y2="9458"/>
                        <a14:foregroundMark x1="34054" y1="9671" x2="34054" y2="9671"/>
                        <a14:foregroundMark x1="25811" y1="16791" x2="25811" y2="16791"/>
                        <a14:foregroundMark x1="12973" y1="24655" x2="12973" y2="24655"/>
                        <a14:foregroundMark x1="13649" y1="36026" x2="13649" y2="36026"/>
                        <a14:foregroundMark x1="12973" y1="49097" x2="12973" y2="49097"/>
                        <a14:foregroundMark x1="22703" y1="56429" x2="22703" y2="56429"/>
                        <a14:foregroundMark x1="33649" y1="66419" x2="33649" y2="66419"/>
                        <a14:foregroundMark x1="49189" y1="64825" x2="49189" y2="64825"/>
                        <a14:foregroundMark x1="62703" y1="65887" x2="62703" y2="65887"/>
                        <a14:foregroundMark x1="74459" y1="56642" x2="74459" y2="56642"/>
                        <a14:foregroundMark x1="84459" y1="49097" x2="84459" y2="49097"/>
                        <a14:foregroundMark x1="84459" y1="37407" x2="84459" y2="37407"/>
                        <a14:foregroundMark x1="86081" y1="23804" x2="86081" y2="23804"/>
                        <a14:foregroundMark x1="16486" y1="87035" x2="16486" y2="87035"/>
                        <a14:foregroundMark x1="16486" y1="93836" x2="16486" y2="93836"/>
                        <a14:foregroundMark x1="28108" y1="90542" x2="28108" y2="90542"/>
                        <a14:foregroundMark x1="46081" y1="91923" x2="46081" y2="91923"/>
                        <a14:foregroundMark x1="59865" y1="96599" x2="59865" y2="96599"/>
                        <a14:foregroundMark x1="22703" y1="93836" x2="22703" y2="93836"/>
                        <a14:foregroundMark x1="52297" y1="92774" x2="52297" y2="92774"/>
                        <a14:foregroundMark x1="72973" y1="89798" x2="72973" y2="89798"/>
                        <a14:foregroundMark x1="78243" y1="89798" x2="78243" y2="89798"/>
                      </a14:backgroundRemoval>
                    </a14:imgEffect>
                  </a14:imgLayer>
                </a14:imgProps>
              </a:ext>
              <a:ext uri="{28A0092B-C50C-407E-A947-70E740481C1C}">
                <a14:useLocalDpi xmlns:a14="http://schemas.microsoft.com/office/drawing/2010/main" val="0"/>
              </a:ext>
            </a:extLst>
          </a:blip>
          <a:srcRect/>
          <a:stretch>
            <a:fillRect/>
          </a:stretch>
        </p:blipFill>
        <p:spPr bwMode="auto">
          <a:xfrm>
            <a:off x="7750696" y="4935805"/>
            <a:ext cx="936104" cy="119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Billede 6"/>
          <p:cNvPicPr>
            <a:picLocks noChangeAspect="1"/>
          </p:cNvPicPr>
          <p:nvPr/>
        </p:nvPicPr>
        <p:blipFill>
          <a:blip r:embed="rId6"/>
          <a:stretch>
            <a:fillRect/>
          </a:stretch>
        </p:blipFill>
        <p:spPr>
          <a:xfrm>
            <a:off x="457200" y="5235803"/>
            <a:ext cx="1178700" cy="909216"/>
          </a:xfrm>
          <a:prstGeom prst="rect">
            <a:avLst/>
          </a:prstGeom>
        </p:spPr>
      </p:pic>
    </p:spTree>
    <p:extLst>
      <p:ext uri="{BB962C8B-B14F-4D97-AF65-F5344CB8AC3E}">
        <p14:creationId xmlns:p14="http://schemas.microsoft.com/office/powerpoint/2010/main" val="162793415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Hvad indeholder vejledningen</a:t>
            </a:r>
            <a:endParaRPr lang="da-DK" dirty="0"/>
          </a:p>
        </p:txBody>
      </p:sp>
      <p:sp>
        <p:nvSpPr>
          <p:cNvPr id="3" name="Pladsholder til indhold 2"/>
          <p:cNvSpPr>
            <a:spLocks noGrp="1"/>
          </p:cNvSpPr>
          <p:nvPr>
            <p:ph idx="1"/>
          </p:nvPr>
        </p:nvSpPr>
        <p:spPr/>
        <p:txBody>
          <a:bodyPr>
            <a:normAutofit fontScale="92500" lnSpcReduction="20000"/>
          </a:bodyPr>
          <a:lstStyle/>
          <a:p>
            <a:pPr marL="0" indent="0">
              <a:buNone/>
            </a:pPr>
            <a:r>
              <a:rPr lang="da-DK" dirty="0" smtClean="0"/>
              <a:t>Hvorfor man skal lave risikovurdering</a:t>
            </a:r>
          </a:p>
          <a:p>
            <a:pPr marL="0" indent="0">
              <a:buNone/>
            </a:pPr>
            <a:endParaRPr lang="da-DK" dirty="0"/>
          </a:p>
          <a:p>
            <a:pPr marL="0" indent="0">
              <a:buNone/>
            </a:pPr>
            <a:r>
              <a:rPr lang="da-DK" dirty="0" smtClean="0"/>
              <a:t>Hvordan man laver risikovurdering</a:t>
            </a:r>
          </a:p>
          <a:p>
            <a:pPr marL="0" indent="0">
              <a:buNone/>
            </a:pPr>
            <a:endParaRPr lang="da-DK" dirty="0"/>
          </a:p>
          <a:p>
            <a:pPr marL="0" indent="0">
              <a:buNone/>
            </a:pPr>
            <a:r>
              <a:rPr lang="da-DK" dirty="0" smtClean="0"/>
              <a:t>Metodebeskrivelser</a:t>
            </a:r>
          </a:p>
          <a:p>
            <a:pPr marL="0" indent="0">
              <a:buNone/>
            </a:pPr>
            <a:endParaRPr lang="da-DK" dirty="0"/>
          </a:p>
          <a:p>
            <a:pPr marL="0" indent="0">
              <a:buNone/>
            </a:pPr>
            <a:r>
              <a:rPr lang="da-DK" dirty="0" smtClean="0"/>
              <a:t>Beskrivelse af tre niveauer af risikovurdering</a:t>
            </a:r>
          </a:p>
          <a:p>
            <a:pPr marL="0" indent="0">
              <a:buNone/>
            </a:pPr>
            <a:endParaRPr lang="da-DK" dirty="0"/>
          </a:p>
          <a:p>
            <a:pPr marL="0" indent="0">
              <a:buNone/>
            </a:pPr>
            <a:r>
              <a:rPr lang="da-DK" dirty="0" smtClean="0"/>
              <a:t>Regler og standarder</a:t>
            </a:r>
            <a:endParaRPr lang="da-DK" dirty="0"/>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67</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Tree>
    <p:extLst>
      <p:ext uri="{BB962C8B-B14F-4D97-AF65-F5344CB8AC3E}">
        <p14:creationId xmlns:p14="http://schemas.microsoft.com/office/powerpoint/2010/main" val="41821692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Hvorfor man skal lave </a:t>
            </a:r>
            <a:r>
              <a:rPr lang="da-DK" dirty="0" smtClean="0"/>
              <a:t>risikovurdering</a:t>
            </a:r>
            <a:endParaRPr lang="da-DK" dirty="0"/>
          </a:p>
        </p:txBody>
      </p:sp>
      <p:sp>
        <p:nvSpPr>
          <p:cNvPr id="3" name="Pladsholder til indhold 2"/>
          <p:cNvSpPr>
            <a:spLocks noGrp="1"/>
          </p:cNvSpPr>
          <p:nvPr>
            <p:ph idx="1"/>
          </p:nvPr>
        </p:nvSpPr>
        <p:spPr/>
        <p:txBody>
          <a:bodyPr/>
          <a:lstStyle/>
          <a:p>
            <a:pPr marL="0" indent="0">
              <a:buNone/>
            </a:pPr>
            <a:r>
              <a:rPr lang="da-DK" dirty="0" smtClean="0"/>
              <a:t>	- forebygge uønskede hændelse</a:t>
            </a:r>
          </a:p>
          <a:p>
            <a:pPr marL="0" indent="0">
              <a:buNone/>
            </a:pPr>
            <a:r>
              <a:rPr lang="da-DK" dirty="0"/>
              <a:t>	</a:t>
            </a:r>
            <a:r>
              <a:rPr lang="da-DK" dirty="0" smtClean="0"/>
              <a:t>- løbende overvågning af processer</a:t>
            </a:r>
          </a:p>
          <a:p>
            <a:pPr marL="0" indent="0">
              <a:buNone/>
            </a:pPr>
            <a:r>
              <a:rPr lang="da-DK" dirty="0"/>
              <a:t>	</a:t>
            </a:r>
            <a:r>
              <a:rPr lang="da-DK" dirty="0" smtClean="0"/>
              <a:t>- identificere farer</a:t>
            </a:r>
          </a:p>
          <a:p>
            <a:pPr marL="0" indent="0">
              <a:buNone/>
            </a:pPr>
            <a:r>
              <a:rPr lang="da-DK" dirty="0"/>
              <a:t>	</a:t>
            </a:r>
            <a:r>
              <a:rPr lang="da-DK" dirty="0" smtClean="0"/>
              <a:t>- gennemføre nødvendige sikkerhedstiltag</a:t>
            </a:r>
          </a:p>
          <a:p>
            <a:pPr marL="0" indent="0">
              <a:buNone/>
            </a:pPr>
            <a:r>
              <a:rPr lang="da-DK" dirty="0"/>
              <a:t>	</a:t>
            </a:r>
            <a:r>
              <a:rPr lang="da-DK" dirty="0" smtClean="0"/>
              <a:t>- ingen standardløsninger</a:t>
            </a:r>
          </a:p>
          <a:p>
            <a:pPr marL="0" indent="0">
              <a:buNone/>
            </a:pPr>
            <a:r>
              <a:rPr lang="da-DK" dirty="0"/>
              <a:t>	</a:t>
            </a:r>
            <a:r>
              <a:rPr lang="da-DK" dirty="0" smtClean="0"/>
              <a:t>- produktivitet versus sikkerhed</a:t>
            </a:r>
          </a:p>
          <a:p>
            <a:pPr marL="0" indent="0">
              <a:buNone/>
            </a:pPr>
            <a:r>
              <a:rPr lang="da-DK" dirty="0"/>
              <a:t>	</a:t>
            </a:r>
            <a:r>
              <a:rPr lang="da-DK" dirty="0" smtClean="0"/>
              <a:t>- øget sikkerhed -&gt; nye metoder</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68</a:t>
            </a:fld>
            <a:endParaRPr lang="da-DK" dirty="0">
              <a:solidFill>
                <a:prstClr val="white">
                  <a:tint val="75000"/>
                </a:prstClr>
              </a:solidFill>
            </a:endParaRPr>
          </a:p>
        </p:txBody>
      </p:sp>
    </p:spTree>
    <p:extLst>
      <p:ext uri="{BB962C8B-B14F-4D97-AF65-F5344CB8AC3E}">
        <p14:creationId xmlns:p14="http://schemas.microsoft.com/office/powerpoint/2010/main" val="10904050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Hvordan man laver </a:t>
            </a:r>
            <a:r>
              <a:rPr lang="da-DK" dirty="0" smtClean="0"/>
              <a:t>risikovurdering</a:t>
            </a:r>
            <a:endParaRPr lang="da-DK" dirty="0"/>
          </a:p>
        </p:txBody>
      </p:sp>
      <p:pic>
        <p:nvPicPr>
          <p:cNvPr id="7" name="Pladsholder til indhold 6"/>
          <p:cNvPicPr>
            <a:picLocks noGrp="1" noChangeAspect="1"/>
          </p:cNvPicPr>
          <p:nvPr>
            <p:ph idx="1"/>
          </p:nvPr>
        </p:nvPicPr>
        <p:blipFill>
          <a:blip r:embed="rId3"/>
          <a:stretch>
            <a:fillRect/>
          </a:stretch>
        </p:blipFill>
        <p:spPr>
          <a:xfrm>
            <a:off x="348997" y="2204864"/>
            <a:ext cx="8337803" cy="2305893"/>
          </a:xfrm>
          <a:prstGeom prst="rect">
            <a:avLst/>
          </a:prstGeom>
        </p:spPr>
      </p:pic>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69</a:t>
            </a:fld>
            <a:endParaRPr lang="da-DK" dirty="0">
              <a:solidFill>
                <a:prstClr val="white">
                  <a:tint val="75000"/>
                </a:prstClr>
              </a:solidFill>
            </a:endParaRPr>
          </a:p>
        </p:txBody>
      </p:sp>
    </p:spTree>
    <p:extLst>
      <p:ext uri="{BB962C8B-B14F-4D97-AF65-F5344CB8AC3E}">
        <p14:creationId xmlns:p14="http://schemas.microsoft.com/office/powerpoint/2010/main" val="2894376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8" name="Pladsholder til indhold 2"/>
          <p:cNvSpPr>
            <a:spLocks noGrp="1"/>
          </p:cNvSpPr>
          <p:nvPr>
            <p:ph idx="1"/>
          </p:nvPr>
        </p:nvSpPr>
        <p:spPr>
          <a:xfrm>
            <a:off x="467544" y="764704"/>
            <a:ext cx="8352928" cy="5400600"/>
          </a:xfrm>
        </p:spPr>
        <p:txBody>
          <a:bodyPr>
            <a:normAutofit lnSpcReduction="10000"/>
          </a:bodyPr>
          <a:lstStyle/>
          <a:p>
            <a:pPr marL="0" indent="0">
              <a:buNone/>
            </a:pPr>
            <a:r>
              <a:rPr lang="da-DK" dirty="0" smtClean="0"/>
              <a:t>2015:</a:t>
            </a:r>
          </a:p>
          <a:p>
            <a:pPr marL="0" indent="0">
              <a:buNone/>
            </a:pPr>
            <a:r>
              <a:rPr lang="da-DK" dirty="0" smtClean="0"/>
              <a:t>Der er gennemført 4.415 tilsyn</a:t>
            </a:r>
            <a:br>
              <a:rPr lang="da-DK" dirty="0" smtClean="0"/>
            </a:br>
            <a:r>
              <a:rPr lang="da-DK" dirty="0" smtClean="0"/>
              <a:t>	</a:t>
            </a:r>
          </a:p>
          <a:p>
            <a:pPr marL="0" indent="0">
              <a:buNone/>
            </a:pPr>
            <a:r>
              <a:rPr lang="da-DK" dirty="0" smtClean="0"/>
              <a:t>Der er afgivet 4.730 reaktioner </a:t>
            </a:r>
          </a:p>
          <a:p>
            <a:pPr marL="0" indent="0">
              <a:buNone/>
            </a:pPr>
            <a:r>
              <a:rPr lang="da-DK" dirty="0"/>
              <a:t>	</a:t>
            </a:r>
            <a:r>
              <a:rPr lang="da-DK" sz="2400" b="1" dirty="0"/>
              <a:t>Ulykker </a:t>
            </a:r>
            <a:r>
              <a:rPr lang="da-DK" sz="2400" b="1" dirty="0" smtClean="0"/>
              <a:t> 	1.706</a:t>
            </a:r>
          </a:p>
          <a:p>
            <a:pPr marL="0" indent="0">
              <a:buNone/>
            </a:pPr>
            <a:r>
              <a:rPr lang="da-DK" sz="2400" dirty="0"/>
              <a:t>	</a:t>
            </a:r>
            <a:r>
              <a:rPr lang="da-DK" sz="2400" dirty="0" smtClean="0"/>
              <a:t>Egenindsats  	1.266</a:t>
            </a:r>
          </a:p>
          <a:p>
            <a:pPr marL="0" indent="0">
              <a:buNone/>
            </a:pPr>
            <a:r>
              <a:rPr lang="da-DK" sz="2400" dirty="0" smtClean="0"/>
              <a:t>	Kemi 		807</a:t>
            </a:r>
          </a:p>
          <a:p>
            <a:pPr marL="0" indent="0">
              <a:buNone/>
            </a:pPr>
            <a:r>
              <a:rPr lang="da-DK" sz="2400" dirty="0" smtClean="0"/>
              <a:t>	</a:t>
            </a:r>
            <a:r>
              <a:rPr lang="da-DK" sz="2400" b="1" dirty="0" smtClean="0"/>
              <a:t>MSB 		536</a:t>
            </a:r>
          </a:p>
          <a:p>
            <a:pPr marL="0" indent="0">
              <a:buNone/>
            </a:pPr>
            <a:r>
              <a:rPr lang="da-DK" sz="2400" dirty="0"/>
              <a:t>	</a:t>
            </a:r>
            <a:r>
              <a:rPr lang="da-DK" sz="2400" dirty="0" smtClean="0"/>
              <a:t>Støj 		107</a:t>
            </a:r>
          </a:p>
          <a:p>
            <a:pPr marL="0" indent="0">
              <a:buNone/>
            </a:pPr>
            <a:r>
              <a:rPr lang="da-DK" sz="2400" dirty="0" smtClean="0"/>
              <a:t>	</a:t>
            </a:r>
            <a:r>
              <a:rPr lang="da-DK" sz="2400" b="1" dirty="0" smtClean="0"/>
              <a:t>Psykisk 	86</a:t>
            </a:r>
          </a:p>
          <a:p>
            <a:pPr marL="0" indent="0">
              <a:buNone/>
            </a:pPr>
            <a:r>
              <a:rPr lang="da-DK" sz="2400" dirty="0"/>
              <a:t>	</a:t>
            </a:r>
            <a:r>
              <a:rPr lang="da-DK" sz="2400" dirty="0" smtClean="0"/>
              <a:t>Rygelov	75	</a:t>
            </a:r>
            <a:endParaRPr lang="da-DK" sz="2400" dirty="0"/>
          </a:p>
        </p:txBody>
      </p:sp>
    </p:spTree>
    <p:extLst>
      <p:ext uri="{BB962C8B-B14F-4D97-AF65-F5344CB8AC3E}">
        <p14:creationId xmlns:p14="http://schemas.microsoft.com/office/powerpoint/2010/main" val="25393427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Hvordan man laver </a:t>
            </a:r>
            <a:r>
              <a:rPr lang="da-DK" dirty="0" smtClean="0"/>
              <a:t>risikovurdering</a:t>
            </a:r>
            <a:endParaRPr lang="da-DK" dirty="0"/>
          </a:p>
        </p:txBody>
      </p:sp>
      <p:sp>
        <p:nvSpPr>
          <p:cNvPr id="3" name="Pladsholder til indhold 2"/>
          <p:cNvSpPr>
            <a:spLocks noGrp="1"/>
          </p:cNvSpPr>
          <p:nvPr>
            <p:ph idx="1"/>
          </p:nvPr>
        </p:nvSpPr>
        <p:spPr/>
        <p:txBody>
          <a:bodyPr/>
          <a:lstStyle/>
          <a:p>
            <a:pPr marL="0" indent="0">
              <a:buNone/>
            </a:pPr>
            <a:r>
              <a:rPr lang="da-DK" dirty="0" smtClean="0"/>
              <a:t>		</a:t>
            </a:r>
          </a:p>
          <a:p>
            <a:pPr marL="0" indent="0">
              <a:buNone/>
            </a:pPr>
            <a:r>
              <a:rPr lang="da-DK" dirty="0"/>
              <a:t>	</a:t>
            </a:r>
            <a:r>
              <a:rPr lang="da-DK" dirty="0" smtClean="0"/>
              <a:t>	Beslutning		</a:t>
            </a:r>
          </a:p>
          <a:p>
            <a:pPr marL="0" indent="0">
              <a:buNone/>
            </a:pPr>
            <a:r>
              <a:rPr lang="da-DK" dirty="0" smtClean="0"/>
              <a:t>		Planlægning</a:t>
            </a:r>
          </a:p>
          <a:p>
            <a:pPr marL="0" indent="0">
              <a:buNone/>
            </a:pPr>
            <a:r>
              <a:rPr lang="da-DK" dirty="0"/>
              <a:t>	</a:t>
            </a:r>
            <a:r>
              <a:rPr lang="da-DK" dirty="0" smtClean="0"/>
              <a:t>	Kortlægning</a:t>
            </a:r>
          </a:p>
          <a:p>
            <a:pPr marL="0" indent="0">
              <a:buNone/>
            </a:pPr>
            <a:r>
              <a:rPr lang="da-DK" dirty="0"/>
              <a:t>	</a:t>
            </a:r>
            <a:r>
              <a:rPr lang="da-DK" dirty="0" smtClean="0"/>
              <a:t>	Sandsynlighed/Konsekvens</a:t>
            </a:r>
          </a:p>
          <a:p>
            <a:pPr marL="0" indent="0">
              <a:buNone/>
            </a:pPr>
            <a:r>
              <a:rPr lang="da-DK" dirty="0"/>
              <a:t>	</a:t>
            </a:r>
            <a:r>
              <a:rPr lang="da-DK" dirty="0" smtClean="0"/>
              <a:t>	Resultat</a:t>
            </a:r>
          </a:p>
          <a:p>
            <a:pPr marL="0" indent="0">
              <a:buNone/>
            </a:pPr>
            <a:r>
              <a:rPr lang="da-DK" dirty="0"/>
              <a:t>	</a:t>
            </a:r>
            <a:r>
              <a:rPr lang="da-DK" dirty="0" smtClean="0"/>
              <a:t>	Handling</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70</a:t>
            </a:fld>
            <a:endParaRPr lang="da-DK" dirty="0">
              <a:solidFill>
                <a:prstClr val="white">
                  <a:tint val="75000"/>
                </a:prstClr>
              </a:solidFill>
            </a:endParaRPr>
          </a:p>
        </p:txBody>
      </p:sp>
    </p:spTree>
    <p:extLst>
      <p:ext uri="{BB962C8B-B14F-4D97-AF65-F5344CB8AC3E}">
        <p14:creationId xmlns:p14="http://schemas.microsoft.com/office/powerpoint/2010/main" val="111984402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71</a:t>
            </a:fld>
            <a:endParaRPr lang="da-DK" dirty="0">
              <a:solidFill>
                <a:prstClr val="white">
                  <a:tint val="75000"/>
                </a:prstClr>
              </a:solidFill>
            </a:endParaRPr>
          </a:p>
        </p:txBody>
      </p:sp>
      <p:pic>
        <p:nvPicPr>
          <p:cNvPr id="7" name="Billede 6"/>
          <p:cNvPicPr>
            <a:picLocks noChangeAspect="1"/>
          </p:cNvPicPr>
          <p:nvPr/>
        </p:nvPicPr>
        <p:blipFill>
          <a:blip r:embed="rId3"/>
          <a:stretch>
            <a:fillRect/>
          </a:stretch>
        </p:blipFill>
        <p:spPr>
          <a:xfrm>
            <a:off x="1619672" y="1353103"/>
            <a:ext cx="5847730" cy="4334765"/>
          </a:xfrm>
          <a:prstGeom prst="rect">
            <a:avLst/>
          </a:prstGeom>
        </p:spPr>
      </p:pic>
    </p:spTree>
    <p:extLst>
      <p:ext uri="{BB962C8B-B14F-4D97-AF65-F5344CB8AC3E}">
        <p14:creationId xmlns:p14="http://schemas.microsoft.com/office/powerpoint/2010/main" val="137796583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smtClean="0"/>
              <a:t>Metodebeskrivelser</a:t>
            </a:r>
            <a:endParaRPr lang="da-DK" dirty="0"/>
          </a:p>
        </p:txBody>
      </p:sp>
      <p:sp>
        <p:nvSpPr>
          <p:cNvPr id="3" name="Pladsholder til indhold 2"/>
          <p:cNvSpPr>
            <a:spLocks noGrp="1"/>
          </p:cNvSpPr>
          <p:nvPr>
            <p:ph idx="1"/>
          </p:nvPr>
        </p:nvSpPr>
        <p:spPr/>
        <p:txBody>
          <a:bodyPr>
            <a:normAutofit fontScale="92500" lnSpcReduction="20000"/>
          </a:bodyPr>
          <a:lstStyle/>
          <a:p>
            <a:pPr marL="0" indent="0">
              <a:buNone/>
            </a:pPr>
            <a:r>
              <a:rPr lang="da-DK" dirty="0" smtClean="0"/>
              <a:t>HAZID:</a:t>
            </a:r>
          </a:p>
          <a:p>
            <a:pPr marL="0" indent="0">
              <a:buNone/>
            </a:pPr>
            <a:r>
              <a:rPr lang="da-DK" dirty="0"/>
              <a:t>	</a:t>
            </a:r>
            <a:r>
              <a:rPr lang="da-DK" dirty="0" err="1" smtClean="0"/>
              <a:t>HAZard</a:t>
            </a:r>
            <a:r>
              <a:rPr lang="da-DK" dirty="0" smtClean="0"/>
              <a:t> </a:t>
            </a:r>
            <a:r>
              <a:rPr lang="da-DK" dirty="0" err="1" smtClean="0"/>
              <a:t>IDentification</a:t>
            </a:r>
            <a:endParaRPr lang="da-DK" dirty="0" smtClean="0"/>
          </a:p>
          <a:p>
            <a:pPr marL="0" indent="0">
              <a:buNone/>
            </a:pPr>
            <a:r>
              <a:rPr lang="da-DK" dirty="0"/>
              <a:t>	</a:t>
            </a:r>
            <a:r>
              <a:rPr lang="da-DK" dirty="0" smtClean="0"/>
              <a:t>	-Tjekliste (drift, vedligehold osv.)</a:t>
            </a:r>
          </a:p>
          <a:p>
            <a:pPr marL="0" indent="0">
              <a:buNone/>
            </a:pPr>
            <a:r>
              <a:rPr lang="da-DK" dirty="0" err="1" smtClean="0"/>
              <a:t>What</a:t>
            </a:r>
            <a:r>
              <a:rPr lang="da-DK" dirty="0" smtClean="0"/>
              <a:t> if:</a:t>
            </a:r>
          </a:p>
          <a:p>
            <a:pPr marL="0" indent="0">
              <a:buNone/>
            </a:pPr>
            <a:r>
              <a:rPr lang="da-DK" dirty="0"/>
              <a:t>	</a:t>
            </a:r>
            <a:r>
              <a:rPr lang="da-DK" dirty="0" smtClean="0"/>
              <a:t>”Hvad nu hvis…?”- skema</a:t>
            </a:r>
          </a:p>
          <a:p>
            <a:pPr marL="0" indent="0">
              <a:buNone/>
            </a:pPr>
            <a:r>
              <a:rPr lang="da-DK" dirty="0"/>
              <a:t>	</a:t>
            </a:r>
            <a:r>
              <a:rPr lang="da-DK" dirty="0" smtClean="0"/>
              <a:t>	- forudsætter skriftlig grundlag</a:t>
            </a:r>
          </a:p>
          <a:p>
            <a:pPr marL="0" indent="0">
              <a:buNone/>
            </a:pPr>
            <a:r>
              <a:rPr lang="da-DK" dirty="0" smtClean="0"/>
              <a:t>HAZOP:</a:t>
            </a:r>
          </a:p>
          <a:p>
            <a:pPr marL="0" indent="0">
              <a:buNone/>
            </a:pPr>
            <a:r>
              <a:rPr lang="da-DK" dirty="0"/>
              <a:t>	</a:t>
            </a:r>
            <a:r>
              <a:rPr lang="da-DK" dirty="0" err="1" smtClean="0"/>
              <a:t>HAZard</a:t>
            </a:r>
            <a:r>
              <a:rPr lang="da-DK" dirty="0" smtClean="0"/>
              <a:t> </a:t>
            </a:r>
            <a:r>
              <a:rPr lang="da-DK" dirty="0" err="1" smtClean="0"/>
              <a:t>OPerability</a:t>
            </a:r>
            <a:endParaRPr lang="da-DK" dirty="0" smtClean="0"/>
          </a:p>
          <a:p>
            <a:pPr marL="0" indent="0">
              <a:buNone/>
            </a:pPr>
            <a:r>
              <a:rPr lang="da-DK" dirty="0"/>
              <a:t>	</a:t>
            </a:r>
            <a:r>
              <a:rPr lang="da-DK" dirty="0" smtClean="0"/>
              <a:t>	- afvigelsesanalyse (ekstern bistand)</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72</a:t>
            </a:fld>
            <a:endParaRPr lang="da-DK" dirty="0">
              <a:solidFill>
                <a:prstClr val="white">
                  <a:tint val="75000"/>
                </a:prstClr>
              </a:solidFill>
            </a:endParaRPr>
          </a:p>
        </p:txBody>
      </p:sp>
    </p:spTree>
    <p:extLst>
      <p:ext uri="{BB962C8B-B14F-4D97-AF65-F5344CB8AC3E}">
        <p14:creationId xmlns:p14="http://schemas.microsoft.com/office/powerpoint/2010/main" val="198171192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p:txBody>
          <a:bodyPr/>
          <a:lstStyle/>
          <a:p>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73</a:t>
            </a:fld>
            <a:endParaRPr lang="da-DK" dirty="0">
              <a:solidFill>
                <a:prstClr val="white">
                  <a:tint val="75000"/>
                </a:prstClr>
              </a:solidFill>
            </a:endParaRPr>
          </a:p>
        </p:txBody>
      </p:sp>
      <p:pic>
        <p:nvPicPr>
          <p:cNvPr id="7" name="Billede 6"/>
          <p:cNvPicPr>
            <a:picLocks noChangeAspect="1"/>
          </p:cNvPicPr>
          <p:nvPr/>
        </p:nvPicPr>
        <p:blipFill>
          <a:blip r:embed="rId3"/>
          <a:stretch>
            <a:fillRect/>
          </a:stretch>
        </p:blipFill>
        <p:spPr>
          <a:xfrm>
            <a:off x="1048442" y="1700808"/>
            <a:ext cx="7047116" cy="3697258"/>
          </a:xfrm>
          <a:prstGeom prst="rect">
            <a:avLst/>
          </a:prstGeom>
        </p:spPr>
      </p:pic>
    </p:spTree>
    <p:extLst>
      <p:ext uri="{BB962C8B-B14F-4D97-AF65-F5344CB8AC3E}">
        <p14:creationId xmlns:p14="http://schemas.microsoft.com/office/powerpoint/2010/main" val="308831172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Schweizerostmodellen</a:t>
            </a:r>
            <a:endParaRPr lang="da-DK" dirty="0"/>
          </a:p>
        </p:txBody>
      </p:sp>
      <p:pic>
        <p:nvPicPr>
          <p:cNvPr id="7" name="Pladsholder til indhold 6"/>
          <p:cNvPicPr>
            <a:picLocks noGrp="1" noChangeAspect="1"/>
          </p:cNvPicPr>
          <p:nvPr>
            <p:ph idx="1"/>
          </p:nvPr>
        </p:nvPicPr>
        <p:blipFill>
          <a:blip r:embed="rId3"/>
          <a:stretch>
            <a:fillRect/>
          </a:stretch>
        </p:blipFill>
        <p:spPr>
          <a:xfrm>
            <a:off x="1259632" y="1556589"/>
            <a:ext cx="6844652" cy="3492456"/>
          </a:xfrm>
          <a:prstGeom prst="rect">
            <a:avLst/>
          </a:prstGeom>
        </p:spPr>
      </p:pic>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74</a:t>
            </a:fld>
            <a:endParaRPr lang="da-DK" dirty="0">
              <a:solidFill>
                <a:prstClr val="white">
                  <a:tint val="75000"/>
                </a:prstClr>
              </a:solidFill>
            </a:endParaRPr>
          </a:p>
        </p:txBody>
      </p:sp>
    </p:spTree>
    <p:extLst>
      <p:ext uri="{BB962C8B-B14F-4D97-AF65-F5344CB8AC3E}">
        <p14:creationId xmlns:p14="http://schemas.microsoft.com/office/powerpoint/2010/main" val="4868559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a-DK" dirty="0"/>
              <a:t>Beskrivelse af tre niveauer af </a:t>
            </a:r>
            <a:r>
              <a:rPr lang="da-DK" dirty="0" smtClean="0"/>
              <a:t>risikovurdering</a:t>
            </a:r>
            <a:endParaRPr lang="da-DK" dirty="0"/>
          </a:p>
        </p:txBody>
      </p:sp>
      <p:sp>
        <p:nvSpPr>
          <p:cNvPr id="3" name="Pladsholder til indhold 2"/>
          <p:cNvSpPr>
            <a:spLocks noGrp="1"/>
          </p:cNvSpPr>
          <p:nvPr>
            <p:ph idx="1"/>
          </p:nvPr>
        </p:nvSpPr>
        <p:spPr/>
        <p:txBody>
          <a:bodyPr/>
          <a:lstStyle/>
          <a:p>
            <a:pPr marL="0" indent="0" algn="ctr">
              <a:buNone/>
            </a:pPr>
            <a:endParaRPr lang="da-DK" dirty="0" smtClean="0"/>
          </a:p>
          <a:p>
            <a:pPr marL="0" indent="0" algn="ctr">
              <a:buNone/>
            </a:pPr>
            <a:r>
              <a:rPr lang="da-DK" dirty="0" smtClean="0"/>
              <a:t>Projektering</a:t>
            </a:r>
          </a:p>
          <a:p>
            <a:pPr marL="0" indent="0" algn="ctr">
              <a:buNone/>
            </a:pPr>
            <a:endParaRPr lang="da-DK" dirty="0"/>
          </a:p>
          <a:p>
            <a:pPr marL="0" indent="0" algn="ctr">
              <a:buNone/>
            </a:pPr>
            <a:r>
              <a:rPr lang="da-DK" dirty="0" smtClean="0"/>
              <a:t>Eksisterende anlæg</a:t>
            </a:r>
          </a:p>
          <a:p>
            <a:pPr marL="0" indent="0" algn="ctr">
              <a:buNone/>
            </a:pPr>
            <a:endParaRPr lang="da-DK" dirty="0"/>
          </a:p>
          <a:p>
            <a:pPr marL="0" indent="0" algn="ctr">
              <a:buNone/>
            </a:pPr>
            <a:r>
              <a:rPr lang="da-DK" dirty="0" smtClean="0"/>
              <a:t>Daglige observationer</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75</a:t>
            </a:fld>
            <a:endParaRPr lang="da-DK" dirty="0">
              <a:solidFill>
                <a:prstClr val="white">
                  <a:tint val="75000"/>
                </a:prstClr>
              </a:solidFill>
            </a:endParaRPr>
          </a:p>
        </p:txBody>
      </p:sp>
    </p:spTree>
    <p:extLst>
      <p:ext uri="{BB962C8B-B14F-4D97-AF65-F5344CB8AC3E}">
        <p14:creationId xmlns:p14="http://schemas.microsoft.com/office/powerpoint/2010/main" val="7261262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Regler og </a:t>
            </a:r>
            <a:r>
              <a:rPr lang="da-DK" dirty="0" smtClean="0"/>
              <a:t>standarder</a:t>
            </a:r>
            <a:endParaRPr lang="da-DK" dirty="0"/>
          </a:p>
        </p:txBody>
      </p:sp>
      <p:sp>
        <p:nvSpPr>
          <p:cNvPr id="3" name="Pladsholder til indhold 2"/>
          <p:cNvSpPr>
            <a:spLocks noGrp="1"/>
          </p:cNvSpPr>
          <p:nvPr>
            <p:ph idx="1"/>
          </p:nvPr>
        </p:nvSpPr>
        <p:spPr/>
        <p:txBody>
          <a:bodyPr>
            <a:normAutofit fontScale="85000" lnSpcReduction="20000"/>
          </a:bodyPr>
          <a:lstStyle/>
          <a:p>
            <a:pPr marL="0" indent="0" algn="ctr">
              <a:buNone/>
            </a:pPr>
            <a:r>
              <a:rPr lang="da-DK" dirty="0" smtClean="0"/>
              <a:t>Risikobekendtgørelserne</a:t>
            </a:r>
          </a:p>
          <a:p>
            <a:pPr marL="0" indent="0" algn="ctr">
              <a:buNone/>
            </a:pPr>
            <a:r>
              <a:rPr lang="da-DK" dirty="0" smtClean="0"/>
              <a:t>-mennesker og miljø (Seveso-direktiv)</a:t>
            </a:r>
          </a:p>
          <a:p>
            <a:pPr marL="0" indent="0" algn="ctr">
              <a:buNone/>
            </a:pPr>
            <a:endParaRPr lang="da-DK" dirty="0"/>
          </a:p>
          <a:p>
            <a:pPr marL="0" indent="0" algn="ctr">
              <a:buNone/>
            </a:pPr>
            <a:r>
              <a:rPr lang="da-DK" dirty="0" smtClean="0"/>
              <a:t>APV og ATEX</a:t>
            </a:r>
          </a:p>
          <a:p>
            <a:pPr marL="0" indent="0" algn="ctr">
              <a:buNone/>
            </a:pPr>
            <a:r>
              <a:rPr lang="da-DK" dirty="0" smtClean="0"/>
              <a:t>-Arbejdsmiljøloven (skriftlige)</a:t>
            </a:r>
          </a:p>
          <a:p>
            <a:pPr marL="0" indent="0" algn="ctr">
              <a:buNone/>
            </a:pPr>
            <a:endParaRPr lang="da-DK" dirty="0"/>
          </a:p>
          <a:p>
            <a:pPr marL="0" indent="0" algn="ctr">
              <a:buNone/>
            </a:pPr>
            <a:r>
              <a:rPr lang="da-DK" dirty="0" smtClean="0"/>
              <a:t>Internationale standarder</a:t>
            </a:r>
          </a:p>
          <a:p>
            <a:pPr marL="0" indent="0" algn="ctr">
              <a:buNone/>
            </a:pPr>
            <a:endParaRPr lang="da-DK" dirty="0"/>
          </a:p>
          <a:p>
            <a:pPr marL="0" indent="0" algn="ctr">
              <a:buNone/>
            </a:pPr>
            <a:r>
              <a:rPr lang="da-DK" dirty="0" smtClean="0"/>
              <a:t>Egne krav</a:t>
            </a:r>
          </a:p>
          <a:p>
            <a:pPr marL="0" indent="0" algn="ctr">
              <a:buNone/>
            </a:pPr>
            <a:r>
              <a:rPr lang="da-DK" dirty="0" smtClean="0"/>
              <a:t>- ISO 45001 (OHSAS 18001)</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76</a:t>
            </a:fld>
            <a:endParaRPr lang="da-DK" dirty="0">
              <a:solidFill>
                <a:prstClr val="white">
                  <a:tint val="75000"/>
                </a:prstClr>
              </a:solidFill>
            </a:endParaRPr>
          </a:p>
        </p:txBody>
      </p:sp>
    </p:spTree>
    <p:extLst>
      <p:ext uri="{BB962C8B-B14F-4D97-AF65-F5344CB8AC3E}">
        <p14:creationId xmlns:p14="http://schemas.microsoft.com/office/powerpoint/2010/main" val="17495661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77</a:t>
            </a:fld>
            <a:endParaRPr lang="da-DK" dirty="0">
              <a:solidFill>
                <a:prstClr val="white">
                  <a:tint val="75000"/>
                </a:prstClr>
              </a:solidFill>
            </a:endParaRPr>
          </a:p>
        </p:txBody>
      </p:sp>
      <p:sp>
        <p:nvSpPr>
          <p:cNvPr id="7" name="Pladsholder til indhold 2"/>
          <p:cNvSpPr txBox="1">
            <a:spLocks/>
          </p:cNvSpPr>
          <p:nvPr/>
        </p:nvSpPr>
        <p:spPr>
          <a:xfrm>
            <a:off x="683568" y="1340768"/>
            <a:ext cx="8229600" cy="4525963"/>
          </a:xfrm>
          <a:prstGeom prst="rect">
            <a:avLst/>
          </a:prstGeom>
        </p:spPr>
        <p:txBody>
          <a:bodyPr vert="horz" lIns="91302" tIns="45652" rIns="91302" bIns="45652" rtlCol="0">
            <a:normAutofit/>
          </a:bodyPr>
          <a:lst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da-DK" dirty="0"/>
          </a:p>
        </p:txBody>
      </p:sp>
      <p:pic>
        <p:nvPicPr>
          <p:cNvPr id="3" name="Picture 2"/>
          <p:cNvPicPr>
            <a:picLocks noChangeAspect="1"/>
          </p:cNvPicPr>
          <p:nvPr/>
        </p:nvPicPr>
        <p:blipFill>
          <a:blip r:embed="rId3"/>
          <a:stretch>
            <a:fillRect/>
          </a:stretch>
        </p:blipFill>
        <p:spPr>
          <a:xfrm>
            <a:off x="2915815" y="1251380"/>
            <a:ext cx="3483409" cy="4947674"/>
          </a:xfrm>
          <a:prstGeom prst="rect">
            <a:avLst/>
          </a:prstGeom>
        </p:spPr>
      </p:pic>
      <p:sp>
        <p:nvSpPr>
          <p:cNvPr id="10" name="Titel 1"/>
          <p:cNvSpPr>
            <a:spLocks noGrp="1"/>
          </p:cNvSpPr>
          <p:nvPr>
            <p:ph type="title"/>
          </p:nvPr>
        </p:nvSpPr>
        <p:spPr>
          <a:xfrm>
            <a:off x="457200" y="274638"/>
            <a:ext cx="8229600" cy="1143000"/>
          </a:xfrm>
        </p:spPr>
        <p:txBody>
          <a:bodyPr/>
          <a:lstStyle/>
          <a:p>
            <a:r>
              <a:rPr lang="da-DK" dirty="0" smtClean="0"/>
              <a:t>Andre nyttige nyheder</a:t>
            </a:r>
            <a:endParaRPr lang="da-DK" dirty="0"/>
          </a:p>
        </p:txBody>
      </p:sp>
    </p:spTree>
    <p:extLst>
      <p:ext uri="{BB962C8B-B14F-4D97-AF65-F5344CB8AC3E}">
        <p14:creationId xmlns:p14="http://schemas.microsoft.com/office/powerpoint/2010/main" val="139064660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78</a:t>
            </a:fld>
            <a:endParaRPr lang="da-DK" dirty="0">
              <a:solidFill>
                <a:prstClr val="white">
                  <a:tint val="75000"/>
                </a:prstClr>
              </a:solidFill>
            </a:endParaRPr>
          </a:p>
        </p:txBody>
      </p:sp>
      <p:sp>
        <p:nvSpPr>
          <p:cNvPr id="7" name="Pladsholder til indhold 2"/>
          <p:cNvSpPr txBox="1">
            <a:spLocks/>
          </p:cNvSpPr>
          <p:nvPr/>
        </p:nvSpPr>
        <p:spPr>
          <a:xfrm>
            <a:off x="683568" y="1340768"/>
            <a:ext cx="8229600" cy="4525963"/>
          </a:xfrm>
          <a:prstGeom prst="rect">
            <a:avLst/>
          </a:prstGeom>
        </p:spPr>
        <p:txBody>
          <a:bodyPr vert="horz" lIns="91302" tIns="45652" rIns="91302" bIns="45652" rtlCol="0">
            <a:normAutofit/>
          </a:bodyPr>
          <a:lst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da-DK" dirty="0"/>
          </a:p>
        </p:txBody>
      </p:sp>
      <p:sp>
        <p:nvSpPr>
          <p:cNvPr id="10" name="Titel 1"/>
          <p:cNvSpPr>
            <a:spLocks noGrp="1"/>
          </p:cNvSpPr>
          <p:nvPr>
            <p:ph type="title"/>
          </p:nvPr>
        </p:nvSpPr>
        <p:spPr>
          <a:xfrm>
            <a:off x="457200" y="274638"/>
            <a:ext cx="8229600" cy="1143000"/>
          </a:xfrm>
        </p:spPr>
        <p:txBody>
          <a:bodyPr/>
          <a:lstStyle/>
          <a:p>
            <a:endParaRPr lang="da-DK" dirty="0"/>
          </a:p>
        </p:txBody>
      </p:sp>
      <p:pic>
        <p:nvPicPr>
          <p:cNvPr id="11" name="Billede 6"/>
          <p:cNvPicPr>
            <a:picLocks noChangeAspect="1"/>
          </p:cNvPicPr>
          <p:nvPr/>
        </p:nvPicPr>
        <p:blipFill>
          <a:blip r:embed="rId3"/>
          <a:stretch>
            <a:fillRect/>
          </a:stretch>
        </p:blipFill>
        <p:spPr>
          <a:xfrm>
            <a:off x="2590800" y="188640"/>
            <a:ext cx="4346140" cy="6242887"/>
          </a:xfrm>
          <a:prstGeom prst="rect">
            <a:avLst/>
          </a:prstGeom>
        </p:spPr>
      </p:pic>
    </p:spTree>
    <p:extLst>
      <p:ext uri="{BB962C8B-B14F-4D97-AF65-F5344CB8AC3E}">
        <p14:creationId xmlns:p14="http://schemas.microsoft.com/office/powerpoint/2010/main" val="120908985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p:cNvPicPr>
            <a:picLocks noGrp="1" noChangeAspect="1"/>
          </p:cNvPicPr>
          <p:nvPr>
            <p:ph idx="1"/>
          </p:nvPr>
        </p:nvPicPr>
        <p:blipFill>
          <a:blip r:embed="rId3"/>
          <a:stretch>
            <a:fillRect/>
          </a:stretch>
        </p:blipFill>
        <p:spPr>
          <a:xfrm>
            <a:off x="107504" y="548680"/>
            <a:ext cx="8817109" cy="4968552"/>
          </a:xfrm>
          <a:prstGeom prst="rect">
            <a:avLst/>
          </a:prstGeom>
        </p:spPr>
      </p:pic>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79</a:t>
            </a:fld>
            <a:endParaRPr lang="da-DK" dirty="0">
              <a:solidFill>
                <a:prstClr val="white">
                  <a:tint val="75000"/>
                </a:prstClr>
              </a:solidFill>
            </a:endParaRPr>
          </a:p>
        </p:txBody>
      </p:sp>
    </p:spTree>
    <p:extLst>
      <p:ext uri="{BB962C8B-B14F-4D97-AF65-F5344CB8AC3E}">
        <p14:creationId xmlns:p14="http://schemas.microsoft.com/office/powerpoint/2010/main" val="39607856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8</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2" name="Rektangel 1"/>
          <p:cNvSpPr/>
          <p:nvPr/>
        </p:nvSpPr>
        <p:spPr>
          <a:xfrm>
            <a:off x="1043608" y="3834017"/>
            <a:ext cx="6984776" cy="1785104"/>
          </a:xfrm>
          <a:prstGeom prst="rect">
            <a:avLst/>
          </a:prstGeom>
        </p:spPr>
        <p:txBody>
          <a:bodyPr wrap="square">
            <a:spAutoFit/>
          </a:bodyPr>
          <a:lstStyle/>
          <a:p>
            <a:r>
              <a:rPr lang="da-DK" sz="2200" b="1" dirty="0"/>
              <a:t>Krav til </a:t>
            </a:r>
            <a:r>
              <a:rPr lang="da-DK" sz="2200" b="1" dirty="0" err="1"/>
              <a:t>egenindsats</a:t>
            </a:r>
            <a:r>
              <a:rPr lang="da-DK" sz="2200" b="1" dirty="0"/>
              <a:t>:</a:t>
            </a:r>
          </a:p>
          <a:p>
            <a:r>
              <a:rPr lang="da-DK" sz="2200" dirty="0"/>
              <a:t>	</a:t>
            </a:r>
            <a:r>
              <a:rPr lang="da-DK" sz="2200" dirty="0" smtClean="0"/>
              <a:t>De oftest forekommende årsager er:</a:t>
            </a:r>
          </a:p>
          <a:p>
            <a:r>
              <a:rPr lang="da-DK" sz="2200" dirty="0"/>
              <a:t>	</a:t>
            </a:r>
            <a:r>
              <a:rPr lang="da-DK" sz="2200" dirty="0" smtClean="0"/>
              <a:t>Mangelfuld APV</a:t>
            </a:r>
            <a:r>
              <a:rPr lang="da-DK" sz="2200" dirty="0"/>
              <a:t>, lovpligtige eftersyn, 	brugsanvisninger og </a:t>
            </a:r>
            <a:r>
              <a:rPr lang="da-DK" sz="2200" dirty="0" smtClean="0"/>
              <a:t>AMO – herunder tilbud om 	supplerende uddannelse</a:t>
            </a:r>
            <a:endParaRPr lang="da-DK" sz="2200" dirty="0"/>
          </a:p>
        </p:txBody>
      </p:sp>
      <p:sp>
        <p:nvSpPr>
          <p:cNvPr id="3" name="Rektangel 2"/>
          <p:cNvSpPr/>
          <p:nvPr/>
        </p:nvSpPr>
        <p:spPr>
          <a:xfrm>
            <a:off x="935596" y="1196752"/>
            <a:ext cx="7200800" cy="2123658"/>
          </a:xfrm>
          <a:prstGeom prst="rect">
            <a:avLst/>
          </a:prstGeom>
        </p:spPr>
        <p:txBody>
          <a:bodyPr wrap="square">
            <a:spAutoFit/>
          </a:bodyPr>
          <a:lstStyle/>
          <a:p>
            <a:r>
              <a:rPr lang="da-DK" sz="2200" b="1" dirty="0"/>
              <a:t>Ulykkesrisici</a:t>
            </a:r>
            <a:r>
              <a:rPr lang="da-DK" sz="2200" b="1" dirty="0" smtClean="0"/>
              <a:t>:</a:t>
            </a:r>
          </a:p>
          <a:p>
            <a:r>
              <a:rPr lang="da-DK" sz="2200" b="1" dirty="0"/>
              <a:t>	</a:t>
            </a:r>
            <a:r>
              <a:rPr lang="da-DK" sz="2200" dirty="0"/>
              <a:t>De oftest forekommende årsager er:</a:t>
            </a:r>
          </a:p>
          <a:p>
            <a:r>
              <a:rPr lang="da-DK" sz="2200" b="1" dirty="0"/>
              <a:t>	</a:t>
            </a:r>
            <a:r>
              <a:rPr lang="da-DK" sz="2200" dirty="0"/>
              <a:t>S</a:t>
            </a:r>
            <a:r>
              <a:rPr lang="da-DK" sz="2200" dirty="0" smtClean="0"/>
              <a:t>ikkerhed ved </a:t>
            </a:r>
            <a:r>
              <a:rPr lang="da-DK" sz="2200" dirty="0"/>
              <a:t>maskiner, anlæg og </a:t>
            </a:r>
            <a:r>
              <a:rPr lang="da-DK" sz="2200" dirty="0" smtClean="0"/>
              <a:t>trykbærende 	udstyr.</a:t>
            </a:r>
          </a:p>
          <a:p>
            <a:r>
              <a:rPr lang="da-DK" sz="2200" dirty="0"/>
              <a:t>	</a:t>
            </a:r>
            <a:r>
              <a:rPr lang="da-DK" sz="2200" dirty="0" smtClean="0"/>
              <a:t>Transportveje (gående/kørende)</a:t>
            </a:r>
          </a:p>
          <a:p>
            <a:r>
              <a:rPr lang="da-DK" sz="2200" dirty="0"/>
              <a:t>	</a:t>
            </a:r>
            <a:r>
              <a:rPr lang="da-DK" sz="2200" dirty="0" smtClean="0"/>
              <a:t>Fald og </a:t>
            </a:r>
            <a:r>
              <a:rPr lang="da-DK" sz="2200" dirty="0" err="1" smtClean="0"/>
              <a:t>snublen</a:t>
            </a:r>
            <a:r>
              <a:rPr lang="da-DK" sz="2200" dirty="0" smtClean="0"/>
              <a:t> </a:t>
            </a:r>
            <a:endParaRPr lang="da-DK" sz="2200" dirty="0"/>
          </a:p>
        </p:txBody>
      </p:sp>
    </p:spTree>
    <p:extLst>
      <p:ext uri="{BB962C8B-B14F-4D97-AF65-F5344CB8AC3E}">
        <p14:creationId xmlns:p14="http://schemas.microsoft.com/office/powerpoint/2010/main" val="27924728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p:cNvPicPr>
            <a:picLocks noGrp="1" noChangeAspect="1"/>
          </p:cNvPicPr>
          <p:nvPr>
            <p:ph idx="1"/>
          </p:nvPr>
        </p:nvPicPr>
        <p:blipFill>
          <a:blip r:embed="rId3"/>
          <a:stretch>
            <a:fillRect/>
          </a:stretch>
        </p:blipFill>
        <p:spPr>
          <a:xfrm>
            <a:off x="2599393" y="216675"/>
            <a:ext cx="4248472" cy="6139704"/>
          </a:xfrm>
          <a:prstGeom prst="rect">
            <a:avLst/>
          </a:prstGeom>
        </p:spPr>
      </p:pic>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80</a:t>
            </a:fld>
            <a:endParaRPr lang="da-DK" dirty="0">
              <a:solidFill>
                <a:prstClr val="white">
                  <a:tint val="75000"/>
                </a:prstClr>
              </a:solidFill>
            </a:endParaRPr>
          </a:p>
        </p:txBody>
      </p:sp>
    </p:spTree>
    <p:extLst>
      <p:ext uri="{BB962C8B-B14F-4D97-AF65-F5344CB8AC3E}">
        <p14:creationId xmlns:p14="http://schemas.microsoft.com/office/powerpoint/2010/main" val="60592612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81</a:t>
            </a:fld>
            <a:endParaRPr lang="da-DK" dirty="0">
              <a:solidFill>
                <a:prstClr val="white">
                  <a:tint val="75000"/>
                </a:prstClr>
              </a:solidFill>
            </a:endParaRPr>
          </a:p>
        </p:txBody>
      </p:sp>
      <p:sp>
        <p:nvSpPr>
          <p:cNvPr id="7" name="Pladsholder til indhold 2"/>
          <p:cNvSpPr txBox="1">
            <a:spLocks/>
          </p:cNvSpPr>
          <p:nvPr/>
        </p:nvSpPr>
        <p:spPr>
          <a:xfrm>
            <a:off x="755576" y="1841148"/>
            <a:ext cx="8229600" cy="4525963"/>
          </a:xfrm>
          <a:prstGeom prst="rect">
            <a:avLst/>
          </a:prstGeom>
        </p:spPr>
        <p:txBody>
          <a:bodyPr vert="horz" lIns="91302" tIns="45652" rIns="91302" bIns="45652" rtlCol="0">
            <a:normAutofit/>
          </a:bodyPr>
          <a:lstStyle>
            <a:lvl1pPr marL="342398" indent="-342398" algn="l" defTabSz="91304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1848" indent="-285333" algn="l" defTabSz="91304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1303" indent="-228256" algn="l" defTabSz="91304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7823"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4355"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0874"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92"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18"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31" indent="-228256" algn="l" defTabSz="91304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631825"/>
            <a:r>
              <a:rPr lang="da-DK" sz="2800" dirty="0" smtClean="0">
                <a:solidFill>
                  <a:srgbClr val="FFFFFF"/>
                </a:solidFill>
                <a:latin typeface="Calibri" pitchFamily="34" charset="0"/>
                <a:cs typeface="Calibri" pitchFamily="34" charset="0"/>
                <a:sym typeface="Gill Sans"/>
              </a:rPr>
              <a:t>Materialer kan bestilles gennem organisationerne, hvis man er medlem.</a:t>
            </a:r>
          </a:p>
          <a:p>
            <a:pPr marL="0" indent="0" defTabSz="631825">
              <a:buNone/>
            </a:pPr>
            <a:endParaRPr lang="da-DK" sz="1200" dirty="0" smtClean="0">
              <a:solidFill>
                <a:srgbClr val="FFFFFF"/>
              </a:solidFill>
              <a:latin typeface="Calibri" pitchFamily="34" charset="0"/>
              <a:cs typeface="Calibri" pitchFamily="34" charset="0"/>
              <a:sym typeface="Gill Sans"/>
            </a:endParaRPr>
          </a:p>
          <a:p>
            <a:pPr defTabSz="631825"/>
            <a:r>
              <a:rPr lang="da-DK" sz="2800" dirty="0" smtClean="0">
                <a:solidFill>
                  <a:srgbClr val="FFFFFF"/>
                </a:solidFill>
                <a:latin typeface="Calibri" pitchFamily="34" charset="0"/>
                <a:cs typeface="Calibri" pitchFamily="34" charset="0"/>
                <a:sym typeface="Gill Sans"/>
              </a:rPr>
              <a:t>Alle materialer kan downloades fra i-bar.dk.</a:t>
            </a:r>
          </a:p>
          <a:p>
            <a:pPr defTabSz="631825"/>
            <a:endParaRPr lang="da-DK" sz="1200" dirty="0" smtClean="0">
              <a:solidFill>
                <a:srgbClr val="FFFFFF"/>
              </a:solidFill>
              <a:latin typeface="Calibri" pitchFamily="34" charset="0"/>
              <a:cs typeface="Calibri" pitchFamily="34" charset="0"/>
              <a:sym typeface="Gill Sans"/>
            </a:endParaRPr>
          </a:p>
          <a:p>
            <a:pPr defTabSz="631825"/>
            <a:r>
              <a:rPr lang="da-DK" sz="2800" dirty="0" smtClean="0">
                <a:solidFill>
                  <a:srgbClr val="FFFFFF"/>
                </a:solidFill>
                <a:latin typeface="Calibri" pitchFamily="34" charset="0"/>
                <a:cs typeface="Calibri" pitchFamily="34" charset="0"/>
                <a:sym typeface="Gill Sans"/>
              </a:rPr>
              <a:t>Husk tilmelding til nyhedsbrevet på www.i-bar.dk.</a:t>
            </a:r>
            <a:endParaRPr lang="da-DK" sz="2800" dirty="0" smtClean="0">
              <a:latin typeface="Calibri" pitchFamily="34" charset="0"/>
              <a:cs typeface="Calibri" pitchFamily="34" charset="0"/>
            </a:endParaRPr>
          </a:p>
          <a:p>
            <a:pPr marL="0" indent="0">
              <a:buFont typeface="Arial" pitchFamily="34" charset="0"/>
              <a:buNone/>
            </a:pPr>
            <a:endParaRPr lang="da-DK" dirty="0"/>
          </a:p>
        </p:txBody>
      </p:sp>
      <p:pic>
        <p:nvPicPr>
          <p:cNvPr id="8"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70" b="96599" l="10000" r="90000">
                        <a14:foregroundMark x1="20541" y1="40064" x2="20541" y2="40064"/>
                        <a14:foregroundMark x1="36486" y1="33050" x2="36486" y2="33050"/>
                        <a14:foregroundMark x1="52027" y1="39532" x2="52027" y2="39532"/>
                        <a14:foregroundMark x1="74730" y1="15940" x2="74730" y2="15940"/>
                        <a14:foregroundMark x1="64730" y1="6482" x2="64730" y2="6482"/>
                        <a14:foregroundMark x1="48108" y1="9458" x2="48108" y2="9458"/>
                        <a14:foregroundMark x1="34054" y1="9671" x2="34054" y2="9671"/>
                        <a14:foregroundMark x1="25811" y1="16791" x2="25811" y2="16791"/>
                        <a14:foregroundMark x1="12973" y1="24655" x2="12973" y2="24655"/>
                        <a14:foregroundMark x1="13649" y1="36026" x2="13649" y2="36026"/>
                        <a14:foregroundMark x1="12973" y1="49097" x2="12973" y2="49097"/>
                        <a14:foregroundMark x1="22703" y1="56429" x2="22703" y2="56429"/>
                        <a14:foregroundMark x1="33649" y1="66419" x2="33649" y2="66419"/>
                        <a14:foregroundMark x1="49189" y1="64825" x2="49189" y2="64825"/>
                        <a14:foregroundMark x1="62703" y1="65887" x2="62703" y2="65887"/>
                        <a14:foregroundMark x1="74459" y1="56642" x2="74459" y2="56642"/>
                        <a14:foregroundMark x1="84459" y1="49097" x2="84459" y2="49097"/>
                        <a14:foregroundMark x1="84459" y1="37407" x2="84459" y2="37407"/>
                        <a14:foregroundMark x1="86081" y1="23804" x2="86081" y2="23804"/>
                        <a14:foregroundMark x1="16486" y1="87035" x2="16486" y2="87035"/>
                        <a14:foregroundMark x1="16486" y1="93836" x2="16486" y2="93836"/>
                        <a14:foregroundMark x1="28108" y1="90542" x2="28108" y2="90542"/>
                        <a14:foregroundMark x1="46081" y1="91923" x2="46081" y2="91923"/>
                        <a14:foregroundMark x1="59865" y1="96599" x2="59865" y2="96599"/>
                        <a14:foregroundMark x1="22703" y1="93836" x2="22703" y2="93836"/>
                        <a14:foregroundMark x1="52297" y1="92774" x2="52297" y2="92774"/>
                        <a14:foregroundMark x1="72973" y1="89798" x2="72973" y2="89798"/>
                        <a14:foregroundMark x1="78243" y1="89798" x2="78243" y2="89798"/>
                      </a14:backgroundRemoval>
                    </a14:imgEffect>
                  </a14:imgLayer>
                </a14:imgProps>
              </a:ext>
              <a:ext uri="{28A0092B-C50C-407E-A947-70E740481C1C}">
                <a14:useLocalDpi xmlns:a14="http://schemas.microsoft.com/office/drawing/2010/main" val="0"/>
              </a:ext>
            </a:extLst>
          </a:blip>
          <a:srcRect/>
          <a:stretch>
            <a:fillRect/>
          </a:stretch>
        </p:blipFill>
        <p:spPr bwMode="auto">
          <a:xfrm>
            <a:off x="7750696" y="4935805"/>
            <a:ext cx="936104" cy="119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Billede 6"/>
          <p:cNvPicPr>
            <a:picLocks noChangeAspect="1"/>
          </p:cNvPicPr>
          <p:nvPr/>
        </p:nvPicPr>
        <p:blipFill>
          <a:blip r:embed="rId5"/>
          <a:stretch>
            <a:fillRect/>
          </a:stretch>
        </p:blipFill>
        <p:spPr>
          <a:xfrm>
            <a:off x="457200" y="5235803"/>
            <a:ext cx="1178700" cy="909216"/>
          </a:xfrm>
          <a:prstGeom prst="rect">
            <a:avLst/>
          </a:prstGeom>
        </p:spPr>
      </p:pic>
    </p:spTree>
    <p:extLst>
      <p:ext uri="{BB962C8B-B14F-4D97-AF65-F5344CB8AC3E}">
        <p14:creationId xmlns:p14="http://schemas.microsoft.com/office/powerpoint/2010/main" val="418378683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82</a:t>
            </a:fld>
            <a:endParaRPr lang="da-DK" dirty="0">
              <a:solidFill>
                <a:prstClr val="white">
                  <a:tint val="75000"/>
                </a:prstClr>
              </a:solidFill>
            </a:endParaRPr>
          </a:p>
        </p:txBody>
      </p:sp>
      <p:pic>
        <p:nvPicPr>
          <p:cNvPr id="7" name="Billede 6"/>
          <p:cNvPicPr/>
          <p:nvPr/>
        </p:nvPicPr>
        <p:blipFill rotWithShape="1">
          <a:blip r:embed="rId3"/>
          <a:srcRect l="25031" t="8634" r="25529"/>
          <a:stretch/>
        </p:blipFill>
        <p:spPr bwMode="auto">
          <a:xfrm>
            <a:off x="1871700" y="1052736"/>
            <a:ext cx="5580620" cy="5400600"/>
          </a:xfrm>
          <a:prstGeom prst="rect">
            <a:avLst/>
          </a:prstGeom>
          <a:ln>
            <a:noFill/>
          </a:ln>
          <a:extLst>
            <a:ext uri="{53640926-AAD7-44D8-BBD7-CCE9431645EC}">
              <a14:shadowObscured xmlns:a14="http://schemas.microsoft.com/office/drawing/2010/main"/>
            </a:ext>
          </a:extLst>
        </p:spPr>
      </p:pic>
      <p:sp>
        <p:nvSpPr>
          <p:cNvPr id="8" name="Titel 1"/>
          <p:cNvSpPr>
            <a:spLocks noGrp="1"/>
          </p:cNvSpPr>
          <p:nvPr>
            <p:ph type="title"/>
          </p:nvPr>
        </p:nvSpPr>
        <p:spPr/>
        <p:txBody>
          <a:bodyPr/>
          <a:lstStyle/>
          <a:p>
            <a:r>
              <a:rPr lang="da-DK" dirty="0" smtClean="0"/>
              <a:t>www.i-bar.dk</a:t>
            </a:r>
            <a:endParaRPr lang="da-DK" dirty="0"/>
          </a:p>
        </p:txBody>
      </p:sp>
    </p:spTree>
    <p:extLst>
      <p:ext uri="{BB962C8B-B14F-4D97-AF65-F5344CB8AC3E}">
        <p14:creationId xmlns:p14="http://schemas.microsoft.com/office/powerpoint/2010/main" val="31206293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83</a:t>
            </a:fld>
            <a:endParaRPr lang="da-DK" dirty="0">
              <a:solidFill>
                <a:prstClr val="white">
                  <a:tint val="75000"/>
                </a:prstClr>
              </a:solidFill>
            </a:endParaRPr>
          </a:p>
        </p:txBody>
      </p:sp>
      <p:pic>
        <p:nvPicPr>
          <p:cNvPr id="7" name="Billede 6"/>
          <p:cNvPicPr/>
          <p:nvPr/>
        </p:nvPicPr>
        <p:blipFill rotWithShape="1">
          <a:blip r:embed="rId3"/>
          <a:srcRect l="23163" t="5756" r="20921"/>
          <a:stretch/>
        </p:blipFill>
        <p:spPr bwMode="auto">
          <a:xfrm>
            <a:off x="1763688" y="1052736"/>
            <a:ext cx="5832648" cy="5400600"/>
          </a:xfrm>
          <a:prstGeom prst="rect">
            <a:avLst/>
          </a:prstGeom>
          <a:ln>
            <a:noFill/>
          </a:ln>
          <a:extLst>
            <a:ext uri="{53640926-AAD7-44D8-BBD7-CCE9431645EC}">
              <a14:shadowObscured xmlns:a14="http://schemas.microsoft.com/office/drawing/2010/main"/>
            </a:ext>
          </a:extLst>
        </p:spPr>
      </p:pic>
      <p:sp>
        <p:nvSpPr>
          <p:cNvPr id="8" name="Titel 1"/>
          <p:cNvSpPr>
            <a:spLocks noGrp="1"/>
          </p:cNvSpPr>
          <p:nvPr>
            <p:ph type="title"/>
          </p:nvPr>
        </p:nvSpPr>
        <p:spPr/>
        <p:txBody>
          <a:bodyPr>
            <a:normAutofit/>
          </a:bodyPr>
          <a:lstStyle/>
          <a:p>
            <a:r>
              <a:rPr lang="da-DK" dirty="0" smtClean="0"/>
              <a:t>I-BAR på Facebook</a:t>
            </a:r>
            <a:endParaRPr lang="da-DK" dirty="0"/>
          </a:p>
        </p:txBody>
      </p:sp>
    </p:spTree>
    <p:extLst>
      <p:ext uri="{BB962C8B-B14F-4D97-AF65-F5344CB8AC3E}">
        <p14:creationId xmlns:p14="http://schemas.microsoft.com/office/powerpoint/2010/main" val="208749382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57200" y="692697"/>
            <a:ext cx="8229600" cy="5433496"/>
          </a:xfrm>
        </p:spPr>
        <p:txBody>
          <a:bodyPr>
            <a:normAutofit fontScale="92500"/>
          </a:bodyPr>
          <a:lstStyle/>
          <a:p>
            <a:pPr marL="0" indent="0" algn="ctr">
              <a:buNone/>
            </a:pPr>
            <a:r>
              <a:rPr lang="da-DK" dirty="0" smtClean="0"/>
              <a:t>Tak for denne gang.</a:t>
            </a:r>
          </a:p>
          <a:p>
            <a:pPr marL="0" indent="0" algn="ctr">
              <a:buNone/>
            </a:pPr>
            <a:endParaRPr lang="da-DK" sz="2000" dirty="0" smtClean="0"/>
          </a:p>
          <a:p>
            <a:pPr marL="0" indent="0" algn="ctr">
              <a:buNone/>
            </a:pPr>
            <a:r>
              <a:rPr lang="da-DK" dirty="0" smtClean="0">
                <a:sym typeface="Wingdings" panose="05000000000000000000" pitchFamily="2" charset="2"/>
              </a:rPr>
              <a:t>Håber at se mange af jer igen næste år.</a:t>
            </a:r>
          </a:p>
          <a:p>
            <a:pPr marL="0" indent="0" algn="ctr">
              <a:buNone/>
            </a:pPr>
            <a:r>
              <a:rPr lang="da-DK" dirty="0" smtClean="0">
                <a:sym typeface="Wingdings" panose="05000000000000000000" pitchFamily="2" charset="2"/>
              </a:rPr>
              <a:t>Reserver ugerne 4 – 5 – 6.</a:t>
            </a:r>
          </a:p>
          <a:p>
            <a:pPr marL="0" indent="0" algn="ctr">
              <a:buNone/>
            </a:pPr>
            <a:endParaRPr lang="da-DK" sz="2200" dirty="0" smtClean="0">
              <a:sym typeface="Wingdings" panose="05000000000000000000" pitchFamily="2" charset="2"/>
            </a:endParaRPr>
          </a:p>
          <a:p>
            <a:pPr marL="0" indent="0" algn="ctr">
              <a:buNone/>
            </a:pPr>
            <a:r>
              <a:rPr lang="da-DK" dirty="0" smtClean="0">
                <a:sym typeface="Wingdings" panose="05000000000000000000" pitchFamily="2" charset="2"/>
              </a:rPr>
              <a:t>Tilmeld Jer nyhedsbrev og Facebook, så får I direkte og hurtigt besked, når man kan tilmelde sig.</a:t>
            </a:r>
          </a:p>
          <a:p>
            <a:pPr marL="0" indent="0" algn="ctr">
              <a:buNone/>
            </a:pPr>
            <a:endParaRPr lang="da-DK" sz="2200" dirty="0" smtClean="0">
              <a:sym typeface="Wingdings" panose="05000000000000000000" pitchFamily="2" charset="2"/>
            </a:endParaRPr>
          </a:p>
          <a:p>
            <a:pPr marL="0" indent="0" algn="ctr">
              <a:buNone/>
            </a:pPr>
            <a:r>
              <a:rPr lang="da-DK" dirty="0"/>
              <a:t>Husk at aflevere </a:t>
            </a:r>
            <a:r>
              <a:rPr lang="da-DK" dirty="0" smtClean="0"/>
              <a:t>spørgeskemaet.</a:t>
            </a:r>
            <a:r>
              <a:rPr lang="da-DK" dirty="0"/>
              <a:t/>
            </a:r>
            <a:br>
              <a:rPr lang="da-DK" dirty="0"/>
            </a:br>
            <a:r>
              <a:rPr lang="da-DK" dirty="0"/>
              <a:t/>
            </a:r>
            <a:br>
              <a:rPr lang="da-DK" dirty="0"/>
            </a:br>
            <a:r>
              <a:rPr lang="da-DK" dirty="0"/>
              <a:t>Kør forsigtigt og kom godt </a:t>
            </a:r>
            <a:r>
              <a:rPr lang="da-DK" dirty="0" smtClean="0"/>
              <a:t>hjem.</a:t>
            </a:r>
            <a:endParaRPr lang="da-DK" dirty="0"/>
          </a:p>
        </p:txBody>
      </p:sp>
      <p:sp>
        <p:nvSpPr>
          <p:cNvPr id="4" name="Pladsholder til dato 3"/>
          <p:cNvSpPr>
            <a:spLocks noGrp="1"/>
          </p:cNvSpPr>
          <p:nvPr>
            <p:ph type="dt" sz="half" idx="10"/>
          </p:nvPr>
        </p:nvSpPr>
        <p:spPr/>
        <p:txBody>
          <a:body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5" name="Pladsholder til sidefod 4"/>
          <p:cNvSpPr>
            <a:spLocks noGrp="1"/>
          </p:cNvSpPr>
          <p:nvPr>
            <p:ph type="ftr" sz="quarter" idx="11"/>
          </p:nvPr>
        </p:nvSpPr>
        <p:spPr/>
        <p:txBody>
          <a:body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6" name="Pladsholder til dias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84</a:t>
            </a:fld>
            <a:endParaRPr lang="da-DK" dirty="0">
              <a:solidFill>
                <a:prstClr val="white">
                  <a:tint val="75000"/>
                </a:prstClr>
              </a:solidFill>
            </a:endParaRPr>
          </a:p>
        </p:txBody>
      </p:sp>
      <p:pic>
        <p:nvPicPr>
          <p:cNvPr id="7"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270" b="96599" l="10000" r="90000">
                        <a14:foregroundMark x1="20541" y1="40064" x2="20541" y2="40064"/>
                        <a14:foregroundMark x1="36486" y1="33050" x2="36486" y2="33050"/>
                        <a14:foregroundMark x1="52027" y1="39532" x2="52027" y2="39532"/>
                        <a14:foregroundMark x1="74730" y1="15940" x2="74730" y2="15940"/>
                        <a14:foregroundMark x1="64730" y1="6482" x2="64730" y2="6482"/>
                        <a14:foregroundMark x1="48108" y1="9458" x2="48108" y2="9458"/>
                        <a14:foregroundMark x1="34054" y1="9671" x2="34054" y2="9671"/>
                        <a14:foregroundMark x1="25811" y1="16791" x2="25811" y2="16791"/>
                        <a14:foregroundMark x1="12973" y1="24655" x2="12973" y2="24655"/>
                        <a14:foregroundMark x1="13649" y1="36026" x2="13649" y2="36026"/>
                        <a14:foregroundMark x1="12973" y1="49097" x2="12973" y2="49097"/>
                        <a14:foregroundMark x1="22703" y1="56429" x2="22703" y2="56429"/>
                        <a14:foregroundMark x1="33649" y1="66419" x2="33649" y2="66419"/>
                        <a14:foregroundMark x1="49189" y1="64825" x2="49189" y2="64825"/>
                        <a14:foregroundMark x1="62703" y1="65887" x2="62703" y2="65887"/>
                        <a14:foregroundMark x1="74459" y1="56642" x2="74459" y2="56642"/>
                        <a14:foregroundMark x1="84459" y1="49097" x2="84459" y2="49097"/>
                        <a14:foregroundMark x1="84459" y1="37407" x2="84459" y2="37407"/>
                        <a14:foregroundMark x1="86081" y1="23804" x2="86081" y2="23804"/>
                        <a14:foregroundMark x1="16486" y1="87035" x2="16486" y2="87035"/>
                        <a14:foregroundMark x1="16486" y1="93836" x2="16486" y2="93836"/>
                        <a14:foregroundMark x1="28108" y1="90542" x2="28108" y2="90542"/>
                        <a14:foregroundMark x1="46081" y1="91923" x2="46081" y2="91923"/>
                        <a14:foregroundMark x1="59865" y1="96599" x2="59865" y2="96599"/>
                        <a14:foregroundMark x1="22703" y1="93836" x2="22703" y2="93836"/>
                        <a14:foregroundMark x1="52297" y1="92774" x2="52297" y2="92774"/>
                        <a14:foregroundMark x1="72973" y1="89798" x2="72973" y2="89798"/>
                        <a14:foregroundMark x1="78243" y1="89798" x2="78243" y2="89798"/>
                      </a14:backgroundRemoval>
                    </a14:imgEffect>
                  </a14:imgLayer>
                </a14:imgProps>
              </a:ext>
              <a:ext uri="{28A0092B-C50C-407E-A947-70E740481C1C}">
                <a14:useLocalDpi xmlns:a14="http://schemas.microsoft.com/office/drawing/2010/main" val="0"/>
              </a:ext>
            </a:extLst>
          </a:blip>
          <a:srcRect/>
          <a:stretch>
            <a:fillRect/>
          </a:stretch>
        </p:blipFill>
        <p:spPr bwMode="auto">
          <a:xfrm>
            <a:off x="7750696" y="4935805"/>
            <a:ext cx="936104" cy="119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Billede 6"/>
          <p:cNvPicPr>
            <a:picLocks noChangeAspect="1"/>
          </p:cNvPicPr>
          <p:nvPr/>
        </p:nvPicPr>
        <p:blipFill>
          <a:blip r:embed="rId5"/>
          <a:stretch>
            <a:fillRect/>
          </a:stretch>
        </p:blipFill>
        <p:spPr>
          <a:xfrm>
            <a:off x="457200" y="5235803"/>
            <a:ext cx="1178700" cy="909216"/>
          </a:xfrm>
          <a:prstGeom prst="rect">
            <a:avLst/>
          </a:prstGeom>
        </p:spPr>
      </p:pic>
    </p:spTree>
    <p:extLst>
      <p:ext uri="{BB962C8B-B14F-4D97-AF65-F5344CB8AC3E}">
        <p14:creationId xmlns:p14="http://schemas.microsoft.com/office/powerpoint/2010/main" val="2990226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dsholder til slidenummer 5"/>
          <p:cNvSpPr>
            <a:spLocks noGrp="1"/>
          </p:cNvSpPr>
          <p:nvPr>
            <p:ph type="sldNum" sz="quarter" idx="12"/>
          </p:nvPr>
        </p:nvSpPr>
        <p:spPr/>
        <p:txBody>
          <a:bodyPr/>
          <a:lstStyle/>
          <a:p>
            <a:fld id="{386E7BC1-28B4-453B-80A8-15BA207FD262}" type="slidenum">
              <a:rPr lang="da-DK" smtClean="0">
                <a:solidFill>
                  <a:prstClr val="white">
                    <a:tint val="75000"/>
                  </a:prstClr>
                </a:solidFill>
              </a:rPr>
              <a:pPr/>
              <a:t>9</a:t>
            </a:fld>
            <a:endParaRPr lang="da-DK" dirty="0">
              <a:solidFill>
                <a:prstClr val="white">
                  <a:tint val="75000"/>
                </a:prstClr>
              </a:solidFill>
            </a:endParaRPr>
          </a:p>
        </p:txBody>
      </p:sp>
      <p:sp>
        <p:nvSpPr>
          <p:cNvPr id="9" name="Pladsholder til dato 3"/>
          <p:cNvSpPr txBox="1">
            <a:spLocks/>
          </p:cNvSpPr>
          <p:nvPr/>
        </p:nvSpPr>
        <p:spPr>
          <a:xfrm>
            <a:off x="608233" y="6386720"/>
            <a:ext cx="2133600" cy="365125"/>
          </a:xfrm>
          <a:prstGeom prst="rect">
            <a:avLst/>
          </a:prstGeom>
        </p:spPr>
        <p:txBody>
          <a:bodyPr vert="horz" lIns="91302" tIns="45652" rIns="91302" bIns="45652" rtlCol="0" anchor="ctr"/>
          <a:lstStyle>
            <a:defPPr>
              <a:defRPr lang="da-DK"/>
            </a:defPPr>
            <a:lvl1pPr marL="0" algn="l"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fld id="{F761339D-B371-4266-B17C-3EEC28AC2CD1}" type="datetime1">
              <a:rPr lang="da-DK" smtClean="0">
                <a:solidFill>
                  <a:prstClr val="white">
                    <a:tint val="75000"/>
                  </a:prstClr>
                </a:solidFill>
              </a:rPr>
              <a:pPr/>
              <a:t>26-01-2016</a:t>
            </a:fld>
            <a:endParaRPr lang="da-DK" dirty="0">
              <a:solidFill>
                <a:prstClr val="white">
                  <a:tint val="75000"/>
                </a:prstClr>
              </a:solidFill>
            </a:endParaRPr>
          </a:p>
        </p:txBody>
      </p:sp>
      <p:sp>
        <p:nvSpPr>
          <p:cNvPr id="10" name="Pladsholder til sidefod 4"/>
          <p:cNvSpPr txBox="1">
            <a:spLocks/>
          </p:cNvSpPr>
          <p:nvPr/>
        </p:nvSpPr>
        <p:spPr>
          <a:xfrm>
            <a:off x="3276600" y="6399808"/>
            <a:ext cx="2895600" cy="365125"/>
          </a:xfrm>
          <a:prstGeom prst="rect">
            <a:avLst/>
          </a:prstGeom>
        </p:spPr>
        <p:txBody>
          <a:bodyPr vert="horz" lIns="91302" tIns="45652" rIns="91302" bIns="45652" rtlCol="0" anchor="ctr"/>
          <a:lstStyle>
            <a:defPPr>
              <a:defRPr lang="da-DK"/>
            </a:defPPr>
            <a:lvl1pPr marL="0" algn="ctr" defTabSz="913040" rtl="0" eaLnBrk="1" latinLnBrk="0" hangingPunct="1">
              <a:defRPr sz="1200" kern="1200">
                <a:solidFill>
                  <a:schemeClr val="tx1">
                    <a:tint val="75000"/>
                  </a:schemeClr>
                </a:solidFill>
                <a:latin typeface="+mn-lt"/>
                <a:ea typeface="+mn-ea"/>
                <a:cs typeface="+mn-cs"/>
              </a:defRPr>
            </a:lvl1pPr>
            <a:lvl2pPr marL="456514" algn="l" defTabSz="913040" rtl="0" eaLnBrk="1" latinLnBrk="0" hangingPunct="1">
              <a:defRPr sz="1800" kern="1200">
                <a:solidFill>
                  <a:schemeClr val="tx1"/>
                </a:solidFill>
                <a:latin typeface="+mn-lt"/>
                <a:ea typeface="+mn-ea"/>
                <a:cs typeface="+mn-cs"/>
              </a:defRPr>
            </a:lvl2pPr>
            <a:lvl3pPr marL="913040" algn="l" defTabSz="913040" rtl="0" eaLnBrk="1" latinLnBrk="0" hangingPunct="1">
              <a:defRPr sz="1800" kern="1200">
                <a:solidFill>
                  <a:schemeClr val="tx1"/>
                </a:solidFill>
                <a:latin typeface="+mn-lt"/>
                <a:ea typeface="+mn-ea"/>
                <a:cs typeface="+mn-cs"/>
              </a:defRPr>
            </a:lvl3pPr>
            <a:lvl4pPr marL="1369570" algn="l" defTabSz="913040" rtl="0" eaLnBrk="1" latinLnBrk="0" hangingPunct="1">
              <a:defRPr sz="1800" kern="1200">
                <a:solidFill>
                  <a:schemeClr val="tx1"/>
                </a:solidFill>
                <a:latin typeface="+mn-lt"/>
                <a:ea typeface="+mn-ea"/>
                <a:cs typeface="+mn-cs"/>
              </a:defRPr>
            </a:lvl4pPr>
            <a:lvl5pPr marL="1826089" algn="l" defTabSz="913040" rtl="0" eaLnBrk="1" latinLnBrk="0" hangingPunct="1">
              <a:defRPr sz="1800" kern="1200">
                <a:solidFill>
                  <a:schemeClr val="tx1"/>
                </a:solidFill>
                <a:latin typeface="+mn-lt"/>
                <a:ea typeface="+mn-ea"/>
                <a:cs typeface="+mn-cs"/>
              </a:defRPr>
            </a:lvl5pPr>
            <a:lvl6pPr marL="2282607" algn="l" defTabSz="913040" rtl="0" eaLnBrk="1" latinLnBrk="0" hangingPunct="1">
              <a:defRPr sz="1800" kern="1200">
                <a:solidFill>
                  <a:schemeClr val="tx1"/>
                </a:solidFill>
                <a:latin typeface="+mn-lt"/>
                <a:ea typeface="+mn-ea"/>
                <a:cs typeface="+mn-cs"/>
              </a:defRPr>
            </a:lvl6pPr>
            <a:lvl7pPr marL="2739135" algn="l" defTabSz="913040" rtl="0" eaLnBrk="1" latinLnBrk="0" hangingPunct="1">
              <a:defRPr sz="1800" kern="1200">
                <a:solidFill>
                  <a:schemeClr val="tx1"/>
                </a:solidFill>
                <a:latin typeface="+mn-lt"/>
                <a:ea typeface="+mn-ea"/>
                <a:cs typeface="+mn-cs"/>
              </a:defRPr>
            </a:lvl7pPr>
            <a:lvl8pPr marL="3195653" algn="l" defTabSz="913040" rtl="0" eaLnBrk="1" latinLnBrk="0" hangingPunct="1">
              <a:defRPr sz="1800" kern="1200">
                <a:solidFill>
                  <a:schemeClr val="tx1"/>
                </a:solidFill>
                <a:latin typeface="+mn-lt"/>
                <a:ea typeface="+mn-ea"/>
                <a:cs typeface="+mn-cs"/>
              </a:defRPr>
            </a:lvl8pPr>
            <a:lvl9pPr marL="3652177" algn="l" defTabSz="913040" rtl="0" eaLnBrk="1" latinLnBrk="0" hangingPunct="1">
              <a:defRPr sz="1800" kern="1200">
                <a:solidFill>
                  <a:schemeClr val="tx1"/>
                </a:solidFill>
                <a:latin typeface="+mn-lt"/>
                <a:ea typeface="+mn-ea"/>
                <a:cs typeface="+mn-cs"/>
              </a:defRPr>
            </a:lvl9pPr>
          </a:lstStyle>
          <a:p>
            <a:r>
              <a:rPr lang="da-DK" dirty="0" err="1" smtClean="0">
                <a:solidFill>
                  <a:prstClr val="white">
                    <a:tint val="75000"/>
                  </a:prstClr>
                </a:solidFill>
              </a:rPr>
              <a:t>Arbejdsmiljøroadshow</a:t>
            </a:r>
            <a:r>
              <a:rPr lang="da-DK" dirty="0" smtClean="0">
                <a:solidFill>
                  <a:prstClr val="white">
                    <a:tint val="75000"/>
                  </a:prstClr>
                </a:solidFill>
              </a:rPr>
              <a:t> 2016</a:t>
            </a:r>
            <a:endParaRPr lang="da-DK" dirty="0">
              <a:solidFill>
                <a:prstClr val="white">
                  <a:tint val="75000"/>
                </a:prstClr>
              </a:solidFill>
            </a:endParaRPr>
          </a:p>
        </p:txBody>
      </p:sp>
      <p:sp>
        <p:nvSpPr>
          <p:cNvPr id="7" name="Pladsholder til indhold 2"/>
          <p:cNvSpPr>
            <a:spLocks noGrp="1"/>
          </p:cNvSpPr>
          <p:nvPr>
            <p:ph idx="1"/>
          </p:nvPr>
        </p:nvSpPr>
        <p:spPr>
          <a:xfrm>
            <a:off x="827584" y="1124744"/>
            <a:ext cx="7344816" cy="4525963"/>
          </a:xfrm>
        </p:spPr>
        <p:txBody>
          <a:bodyPr>
            <a:normAutofit/>
          </a:bodyPr>
          <a:lstStyle/>
          <a:p>
            <a:pPr marL="0" indent="0">
              <a:buNone/>
            </a:pPr>
            <a:r>
              <a:rPr lang="da-DK" sz="2200" b="1" dirty="0"/>
              <a:t>Kemisk og biologisk belastninger:</a:t>
            </a:r>
          </a:p>
          <a:p>
            <a:pPr marL="0" indent="0">
              <a:buNone/>
            </a:pPr>
            <a:r>
              <a:rPr lang="da-DK" sz="2200" dirty="0"/>
              <a:t>	</a:t>
            </a:r>
            <a:r>
              <a:rPr lang="da-DK" sz="2200" dirty="0" smtClean="0"/>
              <a:t>Primært luftvejsbelastninger (støv)	</a:t>
            </a:r>
          </a:p>
          <a:p>
            <a:pPr marL="0" indent="0">
              <a:buNone/>
            </a:pPr>
            <a:r>
              <a:rPr lang="da-DK" sz="2200" dirty="0"/>
              <a:t>	</a:t>
            </a:r>
            <a:r>
              <a:rPr lang="da-DK" sz="2200" dirty="0" smtClean="0"/>
              <a:t>og kræftfremkaldende belastninger</a:t>
            </a:r>
            <a:r>
              <a:rPr lang="da-DK" sz="2200" dirty="0"/>
              <a:t/>
            </a:r>
            <a:br>
              <a:rPr lang="da-DK" sz="2200" dirty="0"/>
            </a:br>
            <a:endParaRPr lang="da-DK" sz="2200" dirty="0"/>
          </a:p>
          <a:p>
            <a:pPr marL="0" indent="0">
              <a:buNone/>
            </a:pPr>
            <a:r>
              <a:rPr lang="da-DK" sz="2200" b="1" dirty="0" smtClean="0"/>
              <a:t>MSB:</a:t>
            </a:r>
            <a:endParaRPr lang="da-DK" sz="2200" b="1" dirty="0"/>
          </a:p>
          <a:p>
            <a:pPr marL="456515" lvl="1" indent="0">
              <a:buNone/>
            </a:pPr>
            <a:r>
              <a:rPr lang="da-DK" sz="2200" dirty="0"/>
              <a:t>	Løft – træk og skub </a:t>
            </a:r>
            <a:endParaRPr lang="da-DK" sz="2200" dirty="0" smtClean="0"/>
          </a:p>
          <a:p>
            <a:pPr marL="456515" lvl="1" indent="0">
              <a:buNone/>
            </a:pPr>
            <a:r>
              <a:rPr lang="da-DK" sz="2200" dirty="0"/>
              <a:t>	</a:t>
            </a:r>
            <a:r>
              <a:rPr lang="da-DK" sz="2200" dirty="0" smtClean="0"/>
              <a:t>EGA </a:t>
            </a:r>
            <a:endParaRPr lang="da-DK" sz="2200" dirty="0"/>
          </a:p>
          <a:p>
            <a:pPr marL="0" indent="0">
              <a:buNone/>
            </a:pPr>
            <a:endParaRPr lang="da-DK" sz="2200" dirty="0" smtClean="0"/>
          </a:p>
          <a:p>
            <a:pPr marL="0" indent="0">
              <a:buNone/>
            </a:pPr>
            <a:r>
              <a:rPr lang="da-DK" sz="2200" b="1" dirty="0" smtClean="0"/>
              <a:t>Psykisk arbejdsmiljø:</a:t>
            </a:r>
            <a:endParaRPr lang="da-DK" sz="2200" b="1" dirty="0"/>
          </a:p>
          <a:p>
            <a:pPr marL="456515" lvl="1" indent="0">
              <a:buNone/>
            </a:pPr>
            <a:r>
              <a:rPr lang="da-DK" sz="2200" dirty="0"/>
              <a:t>	Stor arbejdsmængde og tidspres</a:t>
            </a:r>
          </a:p>
          <a:p>
            <a:pPr marL="456515" lvl="1" indent="0">
              <a:buNone/>
            </a:pPr>
            <a:r>
              <a:rPr lang="da-DK" sz="2200" dirty="0"/>
              <a:t>	</a:t>
            </a:r>
            <a:r>
              <a:rPr lang="da-DK" sz="2200" dirty="0" smtClean="0"/>
              <a:t>Psykisk </a:t>
            </a:r>
            <a:r>
              <a:rPr lang="da-DK" sz="2200" dirty="0"/>
              <a:t>førstehjælp (beredskabsplan)  </a:t>
            </a:r>
          </a:p>
          <a:p>
            <a:pPr marL="0" indent="0">
              <a:buNone/>
            </a:pPr>
            <a:endParaRPr lang="da-DK" sz="2200" dirty="0"/>
          </a:p>
        </p:txBody>
      </p:sp>
    </p:spTree>
    <p:extLst>
      <p:ext uri="{BB962C8B-B14F-4D97-AF65-F5344CB8AC3E}">
        <p14:creationId xmlns:p14="http://schemas.microsoft.com/office/powerpoint/2010/main" val="1992581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GetOrganized dokument" ma:contentTypeID="0x010100AC085CFC53BC46CEA2EADE194AD9D48200CAC0372D1EDE9E44BEE6D5ACC2A31273" ma:contentTypeVersion="1" ma:contentTypeDescription="GetOrganized dokument" ma:contentTypeScope="" ma:versionID="7a260a8e05c4e79cc2a6024e5bec9d9f">
  <xsd:schema xmlns:xsd="http://www.w3.org/2001/XMLSchema" xmlns:xs="http://www.w3.org/2001/XMLSchema" xmlns:p="http://schemas.microsoft.com/office/2006/metadata/properties" xmlns:ns1="http://schemas.microsoft.com/sharepoint/v3" xmlns:ns2="73BE87B0-F880-48AF-B595-12DB357A7E77" xmlns:ns3="c7487f0d-d2aa-43b3-bf67-541d398b4584" targetNamespace="http://schemas.microsoft.com/office/2006/metadata/properties" ma:root="true" ma:fieldsID="6ee1f6f04d490cf22b3c3386a5ae0e23" ns1:_="" ns2:_="" ns3:_="">
    <xsd:import namespace="http://schemas.microsoft.com/sharepoint/v3"/>
    <xsd:import namespace="73BE87B0-F880-48AF-B595-12DB357A7E77"/>
    <xsd:import namespace="c7487f0d-d2aa-43b3-bf67-541d398b4584"/>
    <xsd:element name="properties">
      <xsd:complexType>
        <xsd:sequence>
          <xsd:element name="documentManagement">
            <xsd:complexType>
              <xsd:all>
                <xsd:element ref="ns2:Classification" minOccurs="0"/>
                <xsd:element ref="ns1:DokumentAnsvarlig" minOccurs="0"/>
                <xsd:element ref="ns2:Korrespondance" minOccurs="0"/>
                <xsd:element ref="ns2:BrevDato" minOccurs="0"/>
                <xsd:element ref="ns2:Preview" minOccurs="0"/>
                <xsd:element ref="ns2:Sender" minOccurs="0"/>
                <xsd:element ref="ns2:Recipient" minOccurs="0"/>
                <xsd:element ref="ns1:CaseID" minOccurs="0"/>
                <xsd:element ref="ns1:DocID" minOccurs="0"/>
                <xsd:element ref="ns1:Finalized" minOccurs="0"/>
                <xsd:element ref="ns1:Related" minOccurs="0"/>
                <xsd:element ref="ns1:RegistrationDate" minOccurs="0"/>
                <xsd:element ref="ns1:CaseRecordNumber" minOccurs="0"/>
                <xsd:element ref="ns1:LocalAttachment" minOccurs="0"/>
                <xsd:element ref="ns1:CCMTemplateName" minOccurs="0"/>
                <xsd:element ref="ns1:CCMTemplateVersion" minOccurs="0"/>
                <xsd:element ref="ns1:CCMTemplateID" minOccurs="0"/>
                <xsd:element ref="ns1:CCMSystemID" minOccurs="0"/>
                <xsd:element ref="ns1:WasEncrypted" minOccurs="0"/>
                <xsd:element ref="ns1:WasSigned" minOccurs="0"/>
                <xsd:element ref="ns1:MailHasAttachments" minOccurs="0"/>
                <xsd:element ref="ns2:je37f5ad88974fd29d0fd39396bca15b" minOccurs="0"/>
                <xsd:element ref="ns3:TaxCatchAll" minOccurs="0"/>
                <xsd:element ref="ns2:dbf51905fc4c476b80e445a18fd28b89" minOccurs="0"/>
                <xsd:element ref="ns1:CCMConversation" minOccurs="0"/>
                <xsd:element ref="ns2:Afsender_x003a_DI_x0020_nummer" minOccurs="0"/>
                <xsd:element ref="ns2:Modtagere_x003a_DI_x0020_nummer" minOccurs="0"/>
                <xsd:element ref="ns2:acd3fb1e06164cd09d5ed7cd141fe8f7" minOccurs="0"/>
                <xsd:element ref="ns2:e3500a0ec7294ab5a952ab7116514286"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kumentAnsvarlig" ma:index="3" nillable="true" ma:displayName="Dokument ansvarlig" ma:list="UserInfo" ma:SharePointGroup="0" ma:internalName="DokumentAnsvarlig"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aseID" ma:index="18" nillable="true" ma:displayName="Sags ID" ma:default="Tildeler" ma:internalName="CaseID" ma:readOnly="true">
      <xsd:simpleType>
        <xsd:restriction base="dms:Text"/>
      </xsd:simpleType>
    </xsd:element>
    <xsd:element name="DocID" ma:index="19" nillable="true" ma:displayName="Dok ID" ma:default="Tildeler" ma:description="" ma:internalName="DocID" ma:readOnly="true">
      <xsd:simpleType>
        <xsd:restriction base="dms:Text"/>
      </xsd:simpleType>
    </xsd:element>
    <xsd:element name="Finalized" ma:index="20" nillable="true" ma:displayName="Endeligt" ma:default="False" ma:internalName="Finalized" ma:readOnly="true">
      <xsd:simpleType>
        <xsd:restriction base="dms:Boolean"/>
      </xsd:simpleType>
    </xsd:element>
    <xsd:element name="Related" ma:index="21" nillable="true" ma:displayName="Vedhæftet dokument" ma:default="False" ma:internalName="Related" ma:readOnly="true">
      <xsd:simpleType>
        <xsd:restriction base="dms:Boolean"/>
      </xsd:simpleType>
    </xsd:element>
    <xsd:element name="RegistrationDate" ma:index="22" nillable="true" ma:displayName="Registrerings dato" ma:format="DateTime" ma:internalName="RegistrationDate" ma:readOnly="true">
      <xsd:simpleType>
        <xsd:restriction base="dms:DateTime"/>
      </xsd:simpleType>
    </xsd:element>
    <xsd:element name="CaseRecordNumber" ma:index="23" nillable="true" ma:displayName="Akt ID" ma:decimals="0" ma:default="0" ma:internalName="CaseRecordNumber" ma:readOnly="true">
      <xsd:simpleType>
        <xsd:restriction base="dms:Number"/>
      </xsd:simpleType>
    </xsd:element>
    <xsd:element name="LocalAttachment" ma:index="24" nillable="true" ma:displayName="Lokalt bilag" ma:default="False" ma:internalName="LocalAttachment" ma:readOnly="true">
      <xsd:simpleType>
        <xsd:restriction base="dms:Boolean"/>
      </xsd:simpleType>
    </xsd:element>
    <xsd:element name="CCMTemplateName" ma:index="25" nillable="true" ma:displayName="Skabelon navn" ma:internalName="CCMTemplateName" ma:readOnly="true">
      <xsd:simpleType>
        <xsd:restriction base="dms:Text"/>
      </xsd:simpleType>
    </xsd:element>
    <xsd:element name="CCMTemplateVersion" ma:index="26" nillable="true" ma:displayName="Skabelon version" ma:internalName="CCMTemplateVersion" ma:readOnly="true">
      <xsd:simpleType>
        <xsd:restriction base="dms:Text"/>
      </xsd:simpleType>
    </xsd:element>
    <xsd:element name="CCMTemplateID" ma:index="27" nillable="true" ma:displayName="CCMTemplateID" ma:decimals="0" ma:default="0" ma:hidden="true" ma:internalName="CCMTemplateID" ma:readOnly="true">
      <xsd:simpleType>
        <xsd:restriction base="dms:Number"/>
      </xsd:simpleType>
    </xsd:element>
    <xsd:element name="CCMSystemID" ma:index="28" nillable="true" ma:displayName="CCMSystemID" ma:hidden="true" ma:internalName="CCMSystemID" ma:readOnly="true">
      <xsd:simpleType>
        <xsd:restriction base="dms:Text"/>
      </xsd:simpleType>
    </xsd:element>
    <xsd:element name="WasEncrypted" ma:index="29" nillable="true" ma:displayName="Krypteret" ma:default="False" ma:internalName="WasEncrypted" ma:readOnly="true">
      <xsd:simpleType>
        <xsd:restriction base="dms:Boolean"/>
      </xsd:simpleType>
    </xsd:element>
    <xsd:element name="WasSigned" ma:index="30" nillable="true" ma:displayName="Signeret" ma:default="False" ma:internalName="WasSigned" ma:readOnly="true">
      <xsd:simpleType>
        <xsd:restriction base="dms:Boolean"/>
      </xsd:simpleType>
    </xsd:element>
    <xsd:element name="MailHasAttachments" ma:index="31" nillable="true" ma:displayName="E-mail har vedhæftede filer" ma:default="False" ma:internalName="MailHasAttachments" ma:readOnly="true">
      <xsd:simpleType>
        <xsd:restriction base="dms:Boolean"/>
      </xsd:simpleType>
    </xsd:element>
    <xsd:element name="CCMConversation" ma:index="35" nillable="true" ma:displayName="Samtale" ma:internalName="CCMConvers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3BE87B0-F880-48AF-B595-12DB357A7E77" elementFormDefault="qualified">
    <xsd:import namespace="http://schemas.microsoft.com/office/2006/documentManagement/types"/>
    <xsd:import namespace="http://schemas.microsoft.com/office/infopath/2007/PartnerControls"/>
    <xsd:element name="Classification" ma:index="1" nillable="true" ma:displayName="Klassifikation" ma:internalName="Classification">
      <xsd:simpleType>
        <xsd:restriction base="dms:Choice">
          <xsd:enumeration value="Offentlig"/>
          <xsd:enumeration value="Intern"/>
          <xsd:enumeration value="Fortrolig"/>
        </xsd:restriction>
      </xsd:simpleType>
    </xsd:element>
    <xsd:element name="Korrespondance" ma:index="6" nillable="true" ma:displayName="Korrespondance" ma:default="Intern" ma:format="Dropdown" ma:internalName="Korrespondance">
      <xsd:simpleType>
        <xsd:restriction base="dms:Choice">
          <xsd:enumeration value="Indgående"/>
          <xsd:enumeration value="Udgående"/>
          <xsd:enumeration value="Intern"/>
        </xsd:restriction>
      </xsd:simpleType>
    </xsd:element>
    <xsd:element name="BrevDato" ma:index="7" nillable="true" ma:displayName="Brevdato" ma:default="[today]" ma:format="DateOnly" ma:internalName="BrevDato">
      <xsd:simpleType>
        <xsd:restriction base="dms:DateTime"/>
      </xsd:simpleType>
    </xsd:element>
    <xsd:element name="Preview" ma:index="8" nillable="true" ma:displayName="Preview" ma:description="The Ontolica Preview column displays a preview of the first page of the document. Click the icon to open a preview of the full document." ma:internalName="Preview" ma:readOnly="false">
      <xsd:simpleType>
        <xsd:restriction base="dms:Unknown"/>
      </xsd:simpleType>
    </xsd:element>
    <xsd:element name="Sender" ma:index="9" nillable="true" ma:displayName="Afsender" ma:list="{8B04BC2F-62D1-443B-8741-10D65D608C2F}" ma:internalName="Sender" ma:readOnly="false" ma:showField="Relationsnavn">
      <xsd:simpleType>
        <xsd:restriction base="dms:Lookup"/>
      </xsd:simpleType>
    </xsd:element>
    <xsd:element name="Recipient" ma:index="10" nillable="true" ma:displayName="Modtagere" ma:list="{8B04BC2F-62D1-443B-8741-10D65D608C2F}" ma:internalName="Recipient" ma:readOnly="false" ma:showField="Relationsnavn">
      <xsd:complexType>
        <xsd:complexContent>
          <xsd:extension base="dms:MultiChoiceLookup">
            <xsd:sequence>
              <xsd:element name="Value" type="dms:Lookup" maxOccurs="unbounded" minOccurs="0" nillable="true"/>
            </xsd:sequence>
          </xsd:extension>
        </xsd:complexContent>
      </xsd:complexType>
    </xsd:element>
    <xsd:element name="je37f5ad88974fd29d0fd39396bca15b" ma:index="32" nillable="true" ma:taxonomy="true" ma:internalName="je37f5ad88974fd29d0fd39396bca15b" ma:taxonomyFieldName="Emneord" ma:displayName="Emneord" ma:default="8;#ARBEJDSMILJØ|000903a3-fcc5-4d44-b0d0-2519a9f478ab" ma:fieldId="{3e37f5ad-8897-4fd2-9d0f-d39396bca15b}" ma:taxonomyMulti="true" ma:sspId="1175f021-6394-480f-bd74-6e19f098a40a" ma:termSetId="47cd2d9d-2658-42cf-b898-2017e6d0e205" ma:anchorId="00000000-0000-0000-0000-000000000000" ma:open="false" ma:isKeyword="false">
      <xsd:complexType>
        <xsd:sequence>
          <xsd:element ref="pc:Terms" minOccurs="0" maxOccurs="1"/>
        </xsd:sequence>
      </xsd:complexType>
    </xsd:element>
    <xsd:element name="dbf51905fc4c476b80e445a18fd28b89" ma:index="34" nillable="true" ma:taxonomy="true" ma:internalName="dbf51905fc4c476b80e445a18fd28b89" ma:taxonomyFieldName="Dokumenttype" ma:displayName="Dokumenttype" ma:default="" ma:fieldId="{dbf51905-fc4c-476b-80e4-45a18fd28b89}" ma:sspId="1175f021-6394-480f-bd74-6e19f098a40a" ma:termSetId="83cf7dff-1c62-40c3-b5c2-ee10c49d2554" ma:anchorId="00000000-0000-0000-0000-000000000000" ma:open="false" ma:isKeyword="false">
      <xsd:complexType>
        <xsd:sequence>
          <xsd:element ref="pc:Terms" minOccurs="0" maxOccurs="1"/>
        </xsd:sequence>
      </xsd:complexType>
    </xsd:element>
    <xsd:element name="Afsender_x003a_DI_x0020_nummer" ma:index="36" nillable="true" ma:displayName="Afsender:DI nummer" ma:list="{8B04BC2F-62D1-443B-8741-10D65D608C2F}" ma:internalName="Afsender_x003a_DI_x0020_nummer" ma:readOnly="true" ma:showField="DInr" ma:web="">
      <xsd:simpleType>
        <xsd:restriction base="dms:Lookup"/>
      </xsd:simpleType>
    </xsd:element>
    <xsd:element name="Modtagere_x003a_DI_x0020_nummer" ma:index="37" nillable="true" ma:displayName="Modtagere:DI nummer" ma:list="{8B04BC2F-62D1-443B-8741-10D65D608C2F}" ma:internalName="Modtagere_x003a_DI_x0020_nummer" ma:readOnly="true" ma:showField="DInr" ma:web="">
      <xsd:complexType>
        <xsd:complexContent>
          <xsd:extension base="dms:MultiChoiceLookup">
            <xsd:sequence>
              <xsd:element name="Value" type="dms:Lookup" maxOccurs="unbounded" minOccurs="0" nillable="true"/>
            </xsd:sequence>
          </xsd:extension>
        </xsd:complexContent>
      </xsd:complexType>
    </xsd:element>
    <xsd:element name="acd3fb1e06164cd09d5ed7cd141fe8f7" ma:index="38" nillable="true" ma:taxonomy="true" ma:internalName="acd3fb1e06164cd09d5ed7cd141fe8f7" ma:taxonomyFieldName="Department" ma:displayName="Afdeling" ma:default="" ma:fieldId="{acd3fb1e-0616-4cd0-9d5e-d7cd141fe8f7}" ma:sspId="1175f021-6394-480f-bd74-6e19f098a40a" ma:termSetId="264c202f-55e2-4396-a535-534e97af216d" ma:anchorId="00000000-0000-0000-0000-000000000000" ma:open="false" ma:isKeyword="false">
      <xsd:complexType>
        <xsd:sequence>
          <xsd:element ref="pc:Terms" minOccurs="0" maxOccurs="1"/>
        </xsd:sequence>
      </xsd:complexType>
    </xsd:element>
    <xsd:element name="e3500a0ec7294ab5a952ab7116514286" ma:index="40" nillable="true" ma:taxonomy="true" ma:internalName="e3500a0ec7294ab5a952ab7116514286" ma:taxonomyFieldName="Omr_x00e5_de" ma:displayName="Område" ma:default="" ma:fieldId="{e3500a0e-c729-4ab5-a952-ab7116514286}" ma:taxonomyMulti="true" ma:sspId="1175f021-6394-480f-bd74-6e19f098a40a" ma:termSetId="6e8a61fe-69bf-4a0f-80e9-d257a2887d3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487f0d-d2aa-43b3-bf67-541d398b4584" elementFormDefault="qualified">
    <xsd:import namespace="http://schemas.microsoft.com/office/2006/documentManagement/types"/>
    <xsd:import namespace="http://schemas.microsoft.com/office/infopath/2007/PartnerControls"/>
    <xsd:element name="TaxCatchAll" ma:index="33" nillable="true" ma:displayName="Taxonomy Catch All Column" ma:hidden="true" ma:list="{612010aa-99f4-498e-9d5a-b075423ef61d}" ma:internalName="TaxCatchAll" ma:showField="CatchAllData" ma:web="c7487f0d-d2aa-43b3-bf67-541d398b45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Indholdstype"/>
        <xsd:element ref="dc:title" minOccurs="0" maxOccurs="1" ma:index="1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bf51905fc4c476b80e445a18fd28b89 xmlns="73BE87B0-F880-48AF-B595-12DB357A7E77">
      <Terms xmlns="http://schemas.microsoft.com/office/infopath/2007/PartnerControls"/>
    </dbf51905fc4c476b80e445a18fd28b89>
    <LocalAttachment xmlns="http://schemas.microsoft.com/sharepoint/v3">false</LocalAttachment>
    <DokumentAnsvarlig xmlns="http://schemas.microsoft.com/sharepoint/v3">
      <UserInfo>
        <DisplayName/>
        <AccountId xsi:nil="true"/>
        <AccountType/>
      </UserInfo>
    </DokumentAnsvarlig>
    <je37f5ad88974fd29d0fd39396bca15b xmlns="73BE87B0-F880-48AF-B595-12DB357A7E77">
      <Terms xmlns="http://schemas.microsoft.com/office/infopath/2007/PartnerControls">
        <TermInfo xmlns="http://schemas.microsoft.com/office/infopath/2007/PartnerControls">
          <TermName xmlns="http://schemas.microsoft.com/office/infopath/2007/PartnerControls">ARBEJDSMILJØ</TermName>
          <TermId xmlns="http://schemas.microsoft.com/office/infopath/2007/PartnerControls">000903a3-fcc5-4d44-b0d0-2519a9f478ab</TermId>
        </TermInfo>
      </Terms>
    </je37f5ad88974fd29d0fd39396bca15b>
    <acd3fb1e06164cd09d5ed7cd141fe8f7 xmlns="73BE87B0-F880-48AF-B595-12DB357A7E77">
      <Terms xmlns="http://schemas.microsoft.com/office/infopath/2007/PartnerControls"/>
    </acd3fb1e06164cd09d5ed7cd141fe8f7>
    <Finalized xmlns="http://schemas.microsoft.com/sharepoint/v3">false</Finalized>
    <TaxCatchAll xmlns="c7487f0d-d2aa-43b3-bf67-541d398b4584">
      <Value>8</Value>
    </TaxCatchAll>
    <BrevDato xmlns="73BE87B0-F880-48AF-B595-12DB357A7E77">2016-01-06T12:00:11+00:00</BrevDato>
    <DocID xmlns="http://schemas.microsoft.com/sharepoint/v3">2481868</DocID>
    <Preview xmlns="73BE87B0-F880-48AF-B595-12DB357A7E77" xsi:nil="true"/>
    <Sender xmlns="73BE87B0-F880-48AF-B595-12DB357A7E77" xsi:nil="true"/>
    <e3500a0ec7294ab5a952ab7116514286 xmlns="73BE87B0-F880-48AF-B595-12DB357A7E77">
      <Terms xmlns="http://schemas.microsoft.com/office/infopath/2007/PartnerControls"/>
    </e3500a0ec7294ab5a952ab7116514286>
    <RegistrationDate xmlns="http://schemas.microsoft.com/sharepoint/v3" xsi:nil="true"/>
    <CaseRecordNumber xmlns="http://schemas.microsoft.com/sharepoint/v3">0</CaseRecordNumber>
    <CaseID xmlns="http://schemas.microsoft.com/sharepoint/v3">DI-2014-01393</CaseID>
    <CCMTemplateID xmlns="http://schemas.microsoft.com/sharepoint/v3">0</CCMTemplateID>
    <Korrespondance xmlns="73BE87B0-F880-48AF-B595-12DB357A7E77">Intern</Korrespondance>
    <Classification xmlns="73BE87B0-F880-48AF-B595-12DB357A7E77" xsi:nil="true"/>
    <Related xmlns="http://schemas.microsoft.com/sharepoint/v3">false</Related>
    <CCMSystemID xmlns="http://schemas.microsoft.com/sharepoint/v3">35cd2af4-0882-4585-8cee-45a46aa5275b</CCMSystemID>
    <Recipient xmlns="73BE87B0-F880-48AF-B595-12DB357A7E77"/>
  </documentManagement>
</p:properties>
</file>

<file path=customXml/itemProps1.xml><?xml version="1.0" encoding="utf-8"?>
<ds:datastoreItem xmlns:ds="http://schemas.openxmlformats.org/officeDocument/2006/customXml" ds:itemID="{98D1F085-E782-40F1-BE6A-E6AA94E0D4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3BE87B0-F880-48AF-B595-12DB357A7E77"/>
    <ds:schemaRef ds:uri="c7487f0d-d2aa-43b3-bf67-541d398b45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92C7DD-B6B2-4788-A685-4A1886F901D5}">
  <ds:schemaRefs>
    <ds:schemaRef ds:uri="http://schemas.microsoft.com/sharepoint/v3/contenttype/forms"/>
  </ds:schemaRefs>
</ds:datastoreItem>
</file>

<file path=customXml/itemProps3.xml><?xml version="1.0" encoding="utf-8"?>
<ds:datastoreItem xmlns:ds="http://schemas.openxmlformats.org/officeDocument/2006/customXml" ds:itemID="{856A4608-AE4A-4DAE-8DDD-5E603364C2AC}">
  <ds:schemaRefs>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http://purl.org/dc/elements/1.1/"/>
    <ds:schemaRef ds:uri="c7487f0d-d2aa-43b3-bf67-541d398b4584"/>
    <ds:schemaRef ds:uri="http://www.w3.org/XML/1998/namespace"/>
    <ds:schemaRef ds:uri="http://purl.org/dc/terms/"/>
    <ds:schemaRef ds:uri="73BE87B0-F880-48AF-B595-12DB357A7E77"/>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4161</TotalTime>
  <Words>1705</Words>
  <Application>Microsoft Office PowerPoint</Application>
  <PresentationFormat>On-screen Show (4:3)</PresentationFormat>
  <Paragraphs>736</Paragraphs>
  <Slides>84</Slides>
  <Notes>84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Calibri</vt:lpstr>
      <vt:lpstr>Gill Sans</vt:lpstr>
      <vt:lpstr>Wingdings</vt:lpstr>
      <vt:lpstr>3_Office Theme</vt:lpstr>
      <vt:lpstr>PowerPoint Presentation</vt:lpstr>
      <vt:lpstr>Arbejdsmiljøroadshow 2016</vt:lpstr>
      <vt:lpstr>Arbejdsmiljøroadshow 2016</vt:lpstr>
      <vt:lpstr>Arbejdsmiljøroadshow 2016</vt:lpstr>
      <vt:lpstr>Arbejdsmiljøroadshow 2016</vt:lpstr>
      <vt:lpstr>Arbejdsmiljøroadshow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Baggrund</vt:lpstr>
      <vt:lpstr>PowerPoint Presentation</vt:lpstr>
      <vt:lpstr>AT fokusområder</vt:lpstr>
      <vt:lpstr>AT fokusområder</vt:lpstr>
      <vt:lpstr>Arbejdsmiljøroadshow 2016</vt:lpstr>
      <vt:lpstr>Gode omsorgssamtaler </vt:lpstr>
      <vt:lpstr> Gode omsorgssamtaler til alle </vt:lpstr>
      <vt:lpstr>Gode omsorgssamtaler til tillidsvalgte</vt:lpstr>
      <vt:lpstr>Indhold</vt:lpstr>
      <vt:lpstr> Du gør en vigtig forskel </vt:lpstr>
      <vt:lpstr>Før samtalen</vt:lpstr>
      <vt:lpstr>Under samtalen</vt:lpstr>
      <vt:lpstr>Efter samtalen</vt:lpstr>
      <vt:lpstr>Gode omsorgssamtaler til medarbejdere</vt:lpstr>
      <vt:lpstr>Medarbejdere - Indhold</vt:lpstr>
      <vt:lpstr>Gode råd</vt:lpstr>
      <vt:lpstr>Tak til Cabi og MAN Turbo &amp; Diesel</vt:lpstr>
      <vt:lpstr>Arbejdsmiljøroadshow 2016</vt:lpstr>
      <vt:lpstr>CE-mærkede maskiner </vt:lpstr>
      <vt:lpstr>Målet med vejledningen  </vt:lpstr>
      <vt:lpstr>Hvad er en maskine? </vt:lpstr>
      <vt:lpstr>CE-mærket</vt:lpstr>
      <vt:lpstr>Fabrikantens pligter </vt:lpstr>
      <vt:lpstr>Indkøb – nyt eller brugt </vt:lpstr>
      <vt:lpstr>Sammenbygning </vt:lpstr>
      <vt:lpstr>Ombygning/ændring </vt:lpstr>
      <vt:lpstr>Ibrugtagningskontrol og drift</vt:lpstr>
      <vt:lpstr>Arbejdsmiljøroadshow 2016</vt:lpstr>
      <vt:lpstr>Arbejdsmiljøroadshow 2016</vt:lpstr>
      <vt:lpstr>Industrirobotter </vt:lpstr>
      <vt:lpstr>Baggrunden</vt:lpstr>
      <vt:lpstr>Hvad vil vi besvare ?</vt:lpstr>
      <vt:lpstr>Maskindirektivet og standarder</vt:lpstr>
      <vt:lpstr>Maskine / Delmaskiner</vt:lpstr>
      <vt:lpstr>Industrirobotter og delmaskiner</vt:lpstr>
      <vt:lpstr>Risikovurdering</vt:lpstr>
      <vt:lpstr>Fabrikanten</vt:lpstr>
      <vt:lpstr>Integrator</vt:lpstr>
      <vt:lpstr>Køb af en industrirobot?</vt:lpstr>
      <vt:lpstr>Ibrugtagningskontrol</vt:lpstr>
      <vt:lpstr>Kontrol foranstaltninger</vt:lpstr>
      <vt:lpstr>Arbejdsmiljøroadshow 2016</vt:lpstr>
      <vt:lpstr>Job og krop i industrien</vt:lpstr>
      <vt:lpstr>Hvorfor fokus på job og krop?</vt:lpstr>
      <vt:lpstr>Job og krop i industrien  </vt:lpstr>
      <vt:lpstr>Hvorfor fokus på job og krop?</vt:lpstr>
      <vt:lpstr>Målgruppe</vt:lpstr>
      <vt:lpstr>Job og krop i industrien - indhold</vt:lpstr>
      <vt:lpstr>Job og krop i industrien  </vt:lpstr>
      <vt:lpstr>Kommende arrangementer</vt:lpstr>
      <vt:lpstr>PowerPoint Presentation</vt:lpstr>
      <vt:lpstr>Arbejdsmiljøroadshow 2016</vt:lpstr>
      <vt:lpstr>PowerPoint Presentation</vt:lpstr>
      <vt:lpstr>Hvad indeholder vejledningen</vt:lpstr>
      <vt:lpstr>Hvorfor man skal lave risikovurdering</vt:lpstr>
      <vt:lpstr>Hvordan man laver risikovurdering</vt:lpstr>
      <vt:lpstr>Hvordan man laver risikovurdering</vt:lpstr>
      <vt:lpstr>PowerPoint Presentation</vt:lpstr>
      <vt:lpstr>Metodebeskrivelser</vt:lpstr>
      <vt:lpstr>PowerPoint Presentation</vt:lpstr>
      <vt:lpstr>Schweizerostmodellen</vt:lpstr>
      <vt:lpstr>Beskrivelse af tre niveauer af risikovurdering</vt:lpstr>
      <vt:lpstr>Regler og standarder</vt:lpstr>
      <vt:lpstr>Andre nyttige nyheder</vt:lpstr>
      <vt:lpstr>PowerPoint Presentation</vt:lpstr>
      <vt:lpstr>PowerPoint Presentation</vt:lpstr>
      <vt:lpstr>PowerPoint Presentation</vt:lpstr>
      <vt:lpstr>PowerPoint Presentation</vt:lpstr>
      <vt:lpstr>www.i-bar.dk</vt:lpstr>
      <vt:lpstr>I-BAR på Facebook</vt:lpstr>
      <vt:lpstr>PowerPoint Presentation</vt:lpstr>
    </vt:vector>
  </TitlesOfParts>
  <Company>DI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Arbejdsmiljøroadshow 2012</dc:title>
  <dc:creator>KAAS</dc:creator>
  <cp:lastModifiedBy>Niels Chr. Nielsen</cp:lastModifiedBy>
  <cp:revision>320</cp:revision>
  <dcterms:created xsi:type="dcterms:W3CDTF">2011-12-27T09:21:59Z</dcterms:created>
  <dcterms:modified xsi:type="dcterms:W3CDTF">2016-01-26T10:33:33Z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0x010100AC085CFC53BC46CEA2EADE194AD9D48200CAC0372D1EDE9E44BEE6D5ACC2A31273</vt:lpwstr>
  </property>
  <property fmtid="{D5CDD505-2E9C-101B-9397-08002B2CF9AE}" pid="3" name="Emneord">
    <vt:lpwstr>8;#ARBEJDSMILJØ|000903a3-fcc5-4d44-b0d0-2519a9f478ab</vt:lpwstr>
  </property>
  <property fmtid="{D5CDD505-2E9C-101B-9397-08002B2CF9AE}" pid="4" name="CCMSystem">
    <vt:lpwstr> </vt:lpwstr>
  </property>
  <property fmtid="{D5CDD505-2E9C-101B-9397-08002B2CF9AE}" pid="5" name="CCMEventContext">
    <vt:lpwstr>733a82ba-9afc-4afb-b467-54ae53447173</vt:lpwstr>
  </property>
</Properties>
</file>